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9"/>
  </p:notesMasterIdLst>
  <p:handoutMasterIdLst>
    <p:handoutMasterId r:id="rId30"/>
  </p:handoutMasterIdLst>
  <p:sldIdLst>
    <p:sldId id="274" r:id="rId2"/>
    <p:sldId id="275" r:id="rId3"/>
    <p:sldId id="276" r:id="rId4"/>
    <p:sldId id="277" r:id="rId5"/>
    <p:sldId id="279" r:id="rId6"/>
    <p:sldId id="280" r:id="rId7"/>
    <p:sldId id="290" r:id="rId8"/>
    <p:sldId id="289" r:id="rId9"/>
    <p:sldId id="291" r:id="rId10"/>
    <p:sldId id="292" r:id="rId11"/>
    <p:sldId id="293" r:id="rId12"/>
    <p:sldId id="294" r:id="rId13"/>
    <p:sldId id="295" r:id="rId14"/>
    <p:sldId id="296" r:id="rId15"/>
    <p:sldId id="297" r:id="rId16"/>
    <p:sldId id="298" r:id="rId17"/>
    <p:sldId id="299" r:id="rId18"/>
    <p:sldId id="308" r:id="rId19"/>
    <p:sldId id="301" r:id="rId20"/>
    <p:sldId id="302" r:id="rId21"/>
    <p:sldId id="305" r:id="rId22"/>
    <p:sldId id="303" r:id="rId23"/>
    <p:sldId id="304" r:id="rId24"/>
    <p:sldId id="306" r:id="rId25"/>
    <p:sldId id="300" r:id="rId26"/>
    <p:sldId id="309" r:id="rId27"/>
    <p:sldId id="307"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5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7" autoAdjust="0"/>
    <p:restoredTop sz="87389" autoAdjust="0"/>
  </p:normalViewPr>
  <p:slideViewPr>
    <p:cSldViewPr snapToGrid="0">
      <p:cViewPr varScale="1">
        <p:scale>
          <a:sx n="92" d="100"/>
          <a:sy n="92" d="100"/>
        </p:scale>
        <p:origin x="-522"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DD8D99-FC1F-2E49-A293-E46B6B300EFD}"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5F62AE2F-366D-CC4A-82EE-E8F2121576A7}">
      <dgm:prSet phldrT="[Text]" custT="1"/>
      <dgm:spPr/>
      <dgm:t>
        <a:bodyPr/>
        <a:lstStyle/>
        <a:p>
          <a:r>
            <a:rPr lang="en-US" sz="2000" b="1" dirty="0" smtClean="0">
              <a:solidFill>
                <a:srgbClr val="008008"/>
              </a:solidFill>
              <a:latin typeface="Tahoma"/>
              <a:cs typeface="Tahoma"/>
            </a:rPr>
            <a:t>Technology Scaling</a:t>
          </a:r>
          <a:endParaRPr lang="en-US" sz="2000" b="1" dirty="0">
            <a:solidFill>
              <a:srgbClr val="008008"/>
            </a:solidFill>
            <a:latin typeface="Tahoma"/>
            <a:cs typeface="Tahoma"/>
          </a:endParaRPr>
        </a:p>
      </dgm:t>
    </dgm:pt>
    <dgm:pt modelId="{E85E5961-59C9-6C47-BECE-CD2BEA0A6C67}" type="parTrans" cxnId="{84520825-FD1F-FF47-9FD2-CAADE77B74C6}">
      <dgm:prSet/>
      <dgm:spPr/>
      <dgm:t>
        <a:bodyPr/>
        <a:lstStyle/>
        <a:p>
          <a:endParaRPr lang="en-US"/>
        </a:p>
      </dgm:t>
    </dgm:pt>
    <dgm:pt modelId="{A56AD6C6-B547-D448-BAC9-6993EB8C862A}" type="sibTrans" cxnId="{84520825-FD1F-FF47-9FD2-CAADE77B74C6}">
      <dgm:prSet/>
      <dgm:spPr>
        <a:solidFill>
          <a:srgbClr val="FF6600"/>
        </a:solidFill>
      </dgm:spPr>
      <dgm:t>
        <a:bodyPr/>
        <a:lstStyle/>
        <a:p>
          <a:endParaRPr lang="en-US">
            <a:latin typeface="Tahoma"/>
            <a:cs typeface="Tahoma"/>
          </a:endParaRPr>
        </a:p>
      </dgm:t>
    </dgm:pt>
    <dgm:pt modelId="{1F96B719-AE54-3544-81E6-8E87FD03C0E9}">
      <dgm:prSet phldrT="[Text]" custT="1"/>
      <dgm:spPr/>
      <dgm:t>
        <a:bodyPr/>
        <a:lstStyle/>
        <a:p>
          <a:r>
            <a:rPr lang="en-US" sz="2000" b="1" dirty="0" smtClean="0">
              <a:solidFill>
                <a:srgbClr val="008008"/>
              </a:solidFill>
              <a:latin typeface="Tahoma"/>
              <a:cs typeface="Tahoma"/>
            </a:rPr>
            <a:t>More Cores/ Larger Memories</a:t>
          </a:r>
          <a:endParaRPr lang="en-US" sz="2000" b="1" dirty="0">
            <a:solidFill>
              <a:srgbClr val="008008"/>
            </a:solidFill>
            <a:latin typeface="Tahoma"/>
            <a:cs typeface="Tahoma"/>
          </a:endParaRPr>
        </a:p>
      </dgm:t>
    </dgm:pt>
    <dgm:pt modelId="{97B627C2-CD81-5747-99C2-2F3E615777A1}" type="parTrans" cxnId="{FE357EFF-C747-334F-9A56-96BADA09BCD5}">
      <dgm:prSet/>
      <dgm:spPr/>
      <dgm:t>
        <a:bodyPr/>
        <a:lstStyle/>
        <a:p>
          <a:endParaRPr lang="en-US"/>
        </a:p>
      </dgm:t>
    </dgm:pt>
    <dgm:pt modelId="{23B0E2AA-DF3C-F640-88FD-FDFDC814E9A5}" type="sibTrans" cxnId="{FE357EFF-C747-334F-9A56-96BADA09BCD5}">
      <dgm:prSet/>
      <dgm:spPr>
        <a:solidFill>
          <a:srgbClr val="FF6600"/>
        </a:solidFill>
      </dgm:spPr>
      <dgm:t>
        <a:bodyPr/>
        <a:lstStyle/>
        <a:p>
          <a:endParaRPr lang="en-US">
            <a:latin typeface="Tahoma"/>
            <a:cs typeface="Tahoma"/>
          </a:endParaRPr>
        </a:p>
      </dgm:t>
    </dgm:pt>
    <dgm:pt modelId="{E3D2F92B-F499-0747-B0E6-5D400B67399C}">
      <dgm:prSet phldrT="[Text]" custT="1"/>
      <dgm:spPr/>
      <dgm:t>
        <a:bodyPr/>
        <a:lstStyle/>
        <a:p>
          <a:r>
            <a:rPr lang="en-US" sz="2000" b="1" dirty="0" smtClean="0">
              <a:solidFill>
                <a:srgbClr val="008008"/>
              </a:solidFill>
              <a:latin typeface="Tahoma"/>
              <a:cs typeface="Tahoma"/>
            </a:rPr>
            <a:t>Higher Performance</a:t>
          </a:r>
          <a:endParaRPr lang="en-US" sz="2000" b="1" dirty="0">
            <a:solidFill>
              <a:srgbClr val="008008"/>
            </a:solidFill>
            <a:latin typeface="Tahoma"/>
            <a:cs typeface="Tahoma"/>
          </a:endParaRPr>
        </a:p>
      </dgm:t>
    </dgm:pt>
    <dgm:pt modelId="{6D3BE976-587B-DA40-B674-AEAEF410D7AB}" type="parTrans" cxnId="{8E55F11E-E0E2-D64C-9FFB-B20005D0FE59}">
      <dgm:prSet/>
      <dgm:spPr/>
      <dgm:t>
        <a:bodyPr/>
        <a:lstStyle/>
        <a:p>
          <a:endParaRPr lang="en-US"/>
        </a:p>
      </dgm:t>
    </dgm:pt>
    <dgm:pt modelId="{2DDEE5EA-E339-DF4A-B5B3-FB3892E7F811}" type="sibTrans" cxnId="{8E55F11E-E0E2-D64C-9FFB-B20005D0FE59}">
      <dgm:prSet/>
      <dgm:spPr>
        <a:solidFill>
          <a:srgbClr val="FF6600"/>
        </a:solidFill>
      </dgm:spPr>
      <dgm:t>
        <a:bodyPr/>
        <a:lstStyle/>
        <a:p>
          <a:endParaRPr lang="en-US">
            <a:latin typeface="Tahoma"/>
            <a:cs typeface="Tahoma"/>
          </a:endParaRPr>
        </a:p>
      </dgm:t>
    </dgm:pt>
    <dgm:pt modelId="{3080FDA2-C7FC-9C40-89E8-D25305E40143}" type="pres">
      <dgm:prSet presAssocID="{0EDD8D99-FC1F-2E49-A293-E46B6B300EFD}" presName="cycle" presStyleCnt="0">
        <dgm:presLayoutVars>
          <dgm:dir/>
          <dgm:resizeHandles val="exact"/>
        </dgm:presLayoutVars>
      </dgm:prSet>
      <dgm:spPr/>
      <dgm:t>
        <a:bodyPr/>
        <a:lstStyle/>
        <a:p>
          <a:endParaRPr lang="en-US"/>
        </a:p>
      </dgm:t>
    </dgm:pt>
    <dgm:pt modelId="{0619B000-9B51-3245-A3F4-61617FD5C3EF}" type="pres">
      <dgm:prSet presAssocID="{5F62AE2F-366D-CC4A-82EE-E8F2121576A7}" presName="dummy" presStyleCnt="0"/>
      <dgm:spPr/>
    </dgm:pt>
    <dgm:pt modelId="{04363033-0F05-A34C-B519-0517585E4B91}" type="pres">
      <dgm:prSet presAssocID="{5F62AE2F-366D-CC4A-82EE-E8F2121576A7}" presName="node" presStyleLbl="revTx" presStyleIdx="0" presStyleCnt="3" custScaleX="118896" custRadScaleRad="105528" custRadScaleInc="-12122">
        <dgm:presLayoutVars>
          <dgm:bulletEnabled val="1"/>
        </dgm:presLayoutVars>
      </dgm:prSet>
      <dgm:spPr/>
      <dgm:t>
        <a:bodyPr/>
        <a:lstStyle/>
        <a:p>
          <a:endParaRPr lang="en-US"/>
        </a:p>
      </dgm:t>
    </dgm:pt>
    <dgm:pt modelId="{FF88C375-42A1-CD48-8001-3307EFDD9E50}" type="pres">
      <dgm:prSet presAssocID="{A56AD6C6-B547-D448-BAC9-6993EB8C862A}" presName="sibTrans" presStyleLbl="node1" presStyleIdx="0" presStyleCnt="3" custLinFactNeighborX="-377"/>
      <dgm:spPr/>
      <dgm:t>
        <a:bodyPr/>
        <a:lstStyle/>
        <a:p>
          <a:endParaRPr lang="en-US"/>
        </a:p>
      </dgm:t>
    </dgm:pt>
    <dgm:pt modelId="{59380F85-E295-8F41-867A-436A85D59C24}" type="pres">
      <dgm:prSet presAssocID="{1F96B719-AE54-3544-81E6-8E87FD03C0E9}" presName="dummy" presStyleCnt="0"/>
      <dgm:spPr/>
    </dgm:pt>
    <dgm:pt modelId="{36F9AC5A-C4CE-8249-9B00-252E9FD0307E}" type="pres">
      <dgm:prSet presAssocID="{1F96B719-AE54-3544-81E6-8E87FD03C0E9}" presName="node" presStyleLbl="revTx" presStyleIdx="1" presStyleCnt="3" custScaleX="118896" custRadScaleRad="89704">
        <dgm:presLayoutVars>
          <dgm:bulletEnabled val="1"/>
        </dgm:presLayoutVars>
      </dgm:prSet>
      <dgm:spPr/>
      <dgm:t>
        <a:bodyPr/>
        <a:lstStyle/>
        <a:p>
          <a:endParaRPr lang="en-US"/>
        </a:p>
      </dgm:t>
    </dgm:pt>
    <dgm:pt modelId="{625339D0-83E6-7147-8B37-147DB436BF48}" type="pres">
      <dgm:prSet presAssocID="{23B0E2AA-DF3C-F640-88FD-FDFDC814E9A5}" presName="sibTrans" presStyleLbl="node1" presStyleIdx="1" presStyleCnt="3"/>
      <dgm:spPr/>
      <dgm:t>
        <a:bodyPr/>
        <a:lstStyle/>
        <a:p>
          <a:endParaRPr lang="en-US"/>
        </a:p>
      </dgm:t>
    </dgm:pt>
    <dgm:pt modelId="{3DEB7288-3461-1543-99FD-EEBF699FE6CB}" type="pres">
      <dgm:prSet presAssocID="{E3D2F92B-F499-0747-B0E6-5D400B67399C}" presName="dummy" presStyleCnt="0"/>
      <dgm:spPr/>
    </dgm:pt>
    <dgm:pt modelId="{80E7B700-06BC-AB4A-BB87-0899FBF7D76E}" type="pres">
      <dgm:prSet presAssocID="{E3D2F92B-F499-0747-B0E6-5D400B67399C}" presName="node" presStyleLbl="revTx" presStyleIdx="2" presStyleCnt="3" custScaleX="118896" custRadScaleRad="105528" custRadScaleInc="12122">
        <dgm:presLayoutVars>
          <dgm:bulletEnabled val="1"/>
        </dgm:presLayoutVars>
      </dgm:prSet>
      <dgm:spPr/>
      <dgm:t>
        <a:bodyPr/>
        <a:lstStyle/>
        <a:p>
          <a:endParaRPr lang="en-US"/>
        </a:p>
      </dgm:t>
    </dgm:pt>
    <dgm:pt modelId="{00FDDD42-42C4-EC46-9831-565B823286E1}" type="pres">
      <dgm:prSet presAssocID="{2DDEE5EA-E339-DF4A-B5B3-FB3892E7F811}" presName="sibTrans" presStyleLbl="node1" presStyleIdx="2" presStyleCnt="3" custLinFactNeighborY="482"/>
      <dgm:spPr/>
      <dgm:t>
        <a:bodyPr/>
        <a:lstStyle/>
        <a:p>
          <a:endParaRPr lang="en-US"/>
        </a:p>
      </dgm:t>
    </dgm:pt>
  </dgm:ptLst>
  <dgm:cxnLst>
    <dgm:cxn modelId="{DBCCCD38-BD7F-40B0-B93A-B470C9663330}" type="presOf" srcId="{2DDEE5EA-E339-DF4A-B5B3-FB3892E7F811}" destId="{00FDDD42-42C4-EC46-9831-565B823286E1}" srcOrd="0" destOrd="0" presId="urn:microsoft.com/office/officeart/2005/8/layout/cycle1"/>
    <dgm:cxn modelId="{BCE1D485-0042-430A-97AD-D37E4E2C2833}" type="presOf" srcId="{E3D2F92B-F499-0747-B0E6-5D400B67399C}" destId="{80E7B700-06BC-AB4A-BB87-0899FBF7D76E}" srcOrd="0" destOrd="0" presId="urn:microsoft.com/office/officeart/2005/8/layout/cycle1"/>
    <dgm:cxn modelId="{08E78515-54B3-4D80-A40A-769C8D4D5E94}" type="presOf" srcId="{A56AD6C6-B547-D448-BAC9-6993EB8C862A}" destId="{FF88C375-42A1-CD48-8001-3307EFDD9E50}" srcOrd="0" destOrd="0" presId="urn:microsoft.com/office/officeart/2005/8/layout/cycle1"/>
    <dgm:cxn modelId="{B08CAEE7-AA08-4B7A-8D80-D86290E18BBE}" type="presOf" srcId="{5F62AE2F-366D-CC4A-82EE-E8F2121576A7}" destId="{04363033-0F05-A34C-B519-0517585E4B91}" srcOrd="0" destOrd="0" presId="urn:microsoft.com/office/officeart/2005/8/layout/cycle1"/>
    <dgm:cxn modelId="{84520825-FD1F-FF47-9FD2-CAADE77B74C6}" srcId="{0EDD8D99-FC1F-2E49-A293-E46B6B300EFD}" destId="{5F62AE2F-366D-CC4A-82EE-E8F2121576A7}" srcOrd="0" destOrd="0" parTransId="{E85E5961-59C9-6C47-BECE-CD2BEA0A6C67}" sibTransId="{A56AD6C6-B547-D448-BAC9-6993EB8C862A}"/>
    <dgm:cxn modelId="{2D8A6650-EA3B-4D87-9616-13574CF36A4F}" type="presOf" srcId="{1F96B719-AE54-3544-81E6-8E87FD03C0E9}" destId="{36F9AC5A-C4CE-8249-9B00-252E9FD0307E}" srcOrd="0" destOrd="0" presId="urn:microsoft.com/office/officeart/2005/8/layout/cycle1"/>
    <dgm:cxn modelId="{92C4DA4A-0691-4CB3-B4C3-93C79D86869B}" type="presOf" srcId="{23B0E2AA-DF3C-F640-88FD-FDFDC814E9A5}" destId="{625339D0-83E6-7147-8B37-147DB436BF48}" srcOrd="0" destOrd="0" presId="urn:microsoft.com/office/officeart/2005/8/layout/cycle1"/>
    <dgm:cxn modelId="{CEC54655-C2DF-4D88-9CE2-EB04E692028B}" type="presOf" srcId="{0EDD8D99-FC1F-2E49-A293-E46B6B300EFD}" destId="{3080FDA2-C7FC-9C40-89E8-D25305E40143}" srcOrd="0" destOrd="0" presId="urn:microsoft.com/office/officeart/2005/8/layout/cycle1"/>
    <dgm:cxn modelId="{FE357EFF-C747-334F-9A56-96BADA09BCD5}" srcId="{0EDD8D99-FC1F-2E49-A293-E46B6B300EFD}" destId="{1F96B719-AE54-3544-81E6-8E87FD03C0E9}" srcOrd="1" destOrd="0" parTransId="{97B627C2-CD81-5747-99C2-2F3E615777A1}" sibTransId="{23B0E2AA-DF3C-F640-88FD-FDFDC814E9A5}"/>
    <dgm:cxn modelId="{8E55F11E-E0E2-D64C-9FFB-B20005D0FE59}" srcId="{0EDD8D99-FC1F-2E49-A293-E46B6B300EFD}" destId="{E3D2F92B-F499-0747-B0E6-5D400B67399C}" srcOrd="2" destOrd="0" parTransId="{6D3BE976-587B-DA40-B674-AEAEF410D7AB}" sibTransId="{2DDEE5EA-E339-DF4A-B5B3-FB3892E7F811}"/>
    <dgm:cxn modelId="{8AFC982A-59BF-47D5-A882-2D0BA5558770}" type="presParOf" srcId="{3080FDA2-C7FC-9C40-89E8-D25305E40143}" destId="{0619B000-9B51-3245-A3F4-61617FD5C3EF}" srcOrd="0" destOrd="0" presId="urn:microsoft.com/office/officeart/2005/8/layout/cycle1"/>
    <dgm:cxn modelId="{E3855CC8-AD02-4372-97A2-D7887CE03201}" type="presParOf" srcId="{3080FDA2-C7FC-9C40-89E8-D25305E40143}" destId="{04363033-0F05-A34C-B519-0517585E4B91}" srcOrd="1" destOrd="0" presId="urn:microsoft.com/office/officeart/2005/8/layout/cycle1"/>
    <dgm:cxn modelId="{DCBB7F07-B41E-482F-A462-22442D085F0C}" type="presParOf" srcId="{3080FDA2-C7FC-9C40-89E8-D25305E40143}" destId="{FF88C375-42A1-CD48-8001-3307EFDD9E50}" srcOrd="2" destOrd="0" presId="urn:microsoft.com/office/officeart/2005/8/layout/cycle1"/>
    <dgm:cxn modelId="{EA180C02-CE92-4832-8EA9-4DCCB80ED18E}" type="presParOf" srcId="{3080FDA2-C7FC-9C40-89E8-D25305E40143}" destId="{59380F85-E295-8F41-867A-436A85D59C24}" srcOrd="3" destOrd="0" presId="urn:microsoft.com/office/officeart/2005/8/layout/cycle1"/>
    <dgm:cxn modelId="{613736AB-7CA4-498A-B108-09EDB41DFADF}" type="presParOf" srcId="{3080FDA2-C7FC-9C40-89E8-D25305E40143}" destId="{36F9AC5A-C4CE-8249-9B00-252E9FD0307E}" srcOrd="4" destOrd="0" presId="urn:microsoft.com/office/officeart/2005/8/layout/cycle1"/>
    <dgm:cxn modelId="{EA628211-F4C2-4D97-9FF6-042FC8697E57}" type="presParOf" srcId="{3080FDA2-C7FC-9C40-89E8-D25305E40143}" destId="{625339D0-83E6-7147-8B37-147DB436BF48}" srcOrd="5" destOrd="0" presId="urn:microsoft.com/office/officeart/2005/8/layout/cycle1"/>
    <dgm:cxn modelId="{06D0AE61-6BF2-4B5D-A78B-494CCB8C2F8E}" type="presParOf" srcId="{3080FDA2-C7FC-9C40-89E8-D25305E40143}" destId="{3DEB7288-3461-1543-99FD-EEBF699FE6CB}" srcOrd="6" destOrd="0" presId="urn:microsoft.com/office/officeart/2005/8/layout/cycle1"/>
    <dgm:cxn modelId="{750FA307-4E0A-4B3C-A3E7-AD18AB785485}" type="presParOf" srcId="{3080FDA2-C7FC-9C40-89E8-D25305E40143}" destId="{80E7B700-06BC-AB4A-BB87-0899FBF7D76E}" srcOrd="7" destOrd="0" presId="urn:microsoft.com/office/officeart/2005/8/layout/cycle1"/>
    <dgm:cxn modelId="{3695BCFD-279F-4497-9B7D-EDBA28AC5FDD}" type="presParOf" srcId="{3080FDA2-C7FC-9C40-89E8-D25305E40143}" destId="{00FDDD42-42C4-EC46-9831-565B823286E1}"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63033-0F05-A34C-B519-0517585E4B91}">
      <dsp:nvSpPr>
        <dsp:cNvPr id="0" name=""/>
        <dsp:cNvSpPr/>
      </dsp:nvSpPr>
      <dsp:spPr>
        <a:xfrm>
          <a:off x="4180172" y="181827"/>
          <a:ext cx="2242647" cy="1886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8008"/>
              </a:solidFill>
              <a:latin typeface="Tahoma"/>
              <a:cs typeface="Tahoma"/>
            </a:rPr>
            <a:t>Technology Scaling</a:t>
          </a:r>
          <a:endParaRPr lang="en-US" sz="2000" b="1" kern="1200" dirty="0">
            <a:solidFill>
              <a:srgbClr val="008008"/>
            </a:solidFill>
            <a:latin typeface="Tahoma"/>
            <a:cs typeface="Tahoma"/>
          </a:endParaRPr>
        </a:p>
      </dsp:txBody>
      <dsp:txXfrm>
        <a:off x="4180172" y="181827"/>
        <a:ext cx="2242647" cy="1886226"/>
      </dsp:txXfrm>
    </dsp:sp>
    <dsp:sp modelId="{FF88C375-42A1-CD48-8001-3307EFDD9E50}">
      <dsp:nvSpPr>
        <dsp:cNvPr id="0" name=""/>
        <dsp:cNvSpPr/>
      </dsp:nvSpPr>
      <dsp:spPr>
        <a:xfrm>
          <a:off x="1567910" y="-321487"/>
          <a:ext cx="4462122" cy="4462122"/>
        </a:xfrm>
        <a:prstGeom prst="circularArrow">
          <a:avLst>
            <a:gd name="adj1" fmla="val 8243"/>
            <a:gd name="adj2" fmla="val 575654"/>
            <a:gd name="adj3" fmla="val 2795262"/>
            <a:gd name="adj4" fmla="val 297663"/>
            <a:gd name="adj5" fmla="val 9617"/>
          </a:avLst>
        </a:prstGeom>
        <a:solidFill>
          <a:srgbClr val="FF6600"/>
        </a:solidFill>
        <a:ln>
          <a:noFill/>
        </a:ln>
        <a:effectLst>
          <a:outerShdw blurRad="63500" dist="38100" dir="81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36F9AC5A-C4CE-8249-9B00-252E9FD0307E}">
      <dsp:nvSpPr>
        <dsp:cNvPr id="0" name=""/>
        <dsp:cNvSpPr/>
      </dsp:nvSpPr>
      <dsp:spPr>
        <a:xfrm>
          <a:off x="2593091" y="2930795"/>
          <a:ext cx="2242647" cy="1886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8008"/>
              </a:solidFill>
              <a:latin typeface="Tahoma"/>
              <a:cs typeface="Tahoma"/>
            </a:rPr>
            <a:t>More Cores/ Larger Memories</a:t>
          </a:r>
          <a:endParaRPr lang="en-US" sz="2000" b="1" kern="1200" dirty="0">
            <a:solidFill>
              <a:srgbClr val="008008"/>
            </a:solidFill>
            <a:latin typeface="Tahoma"/>
            <a:cs typeface="Tahoma"/>
          </a:endParaRPr>
        </a:p>
      </dsp:txBody>
      <dsp:txXfrm>
        <a:off x="2593091" y="2930795"/>
        <a:ext cx="2242647" cy="1886226"/>
      </dsp:txXfrm>
    </dsp:sp>
    <dsp:sp modelId="{625339D0-83E6-7147-8B37-147DB436BF48}">
      <dsp:nvSpPr>
        <dsp:cNvPr id="0" name=""/>
        <dsp:cNvSpPr/>
      </dsp:nvSpPr>
      <dsp:spPr>
        <a:xfrm>
          <a:off x="1381974" y="-321487"/>
          <a:ext cx="4462122" cy="4462122"/>
        </a:xfrm>
        <a:prstGeom prst="circularArrow">
          <a:avLst>
            <a:gd name="adj1" fmla="val 8243"/>
            <a:gd name="adj2" fmla="val 575654"/>
            <a:gd name="adj3" fmla="val 9926683"/>
            <a:gd name="adj4" fmla="val 7429083"/>
            <a:gd name="adj5" fmla="val 9617"/>
          </a:avLst>
        </a:prstGeom>
        <a:solidFill>
          <a:srgbClr val="FF6600"/>
        </a:solidFill>
        <a:ln>
          <a:noFill/>
        </a:ln>
        <a:effectLst>
          <a:outerShdw blurRad="63500" dist="38100" dir="81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0E7B700-06BC-AB4A-BB87-0899FBF7D76E}">
      <dsp:nvSpPr>
        <dsp:cNvPr id="0" name=""/>
        <dsp:cNvSpPr/>
      </dsp:nvSpPr>
      <dsp:spPr>
        <a:xfrm>
          <a:off x="1006009" y="181827"/>
          <a:ext cx="2242647" cy="1886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8008"/>
              </a:solidFill>
              <a:latin typeface="Tahoma"/>
              <a:cs typeface="Tahoma"/>
            </a:rPr>
            <a:t>Higher Performance</a:t>
          </a:r>
          <a:endParaRPr lang="en-US" sz="2000" b="1" kern="1200" dirty="0">
            <a:solidFill>
              <a:srgbClr val="008008"/>
            </a:solidFill>
            <a:latin typeface="Tahoma"/>
            <a:cs typeface="Tahoma"/>
          </a:endParaRPr>
        </a:p>
      </dsp:txBody>
      <dsp:txXfrm>
        <a:off x="1006009" y="181827"/>
        <a:ext cx="2242647" cy="1886226"/>
      </dsp:txXfrm>
    </dsp:sp>
    <dsp:sp modelId="{00FDDD42-42C4-EC46-9831-565B823286E1}">
      <dsp:nvSpPr>
        <dsp:cNvPr id="0" name=""/>
        <dsp:cNvSpPr/>
      </dsp:nvSpPr>
      <dsp:spPr>
        <a:xfrm>
          <a:off x="1483353" y="-84113"/>
          <a:ext cx="4462122" cy="4462122"/>
        </a:xfrm>
        <a:prstGeom prst="circularArrow">
          <a:avLst>
            <a:gd name="adj1" fmla="val 8243"/>
            <a:gd name="adj2" fmla="val 575654"/>
            <a:gd name="adj3" fmla="val 16507745"/>
            <a:gd name="adj4" fmla="val 15316600"/>
            <a:gd name="adj5" fmla="val 9617"/>
          </a:avLst>
        </a:prstGeom>
        <a:solidFill>
          <a:srgbClr val="FF6600"/>
        </a:solidFill>
        <a:ln>
          <a:noFill/>
        </a:ln>
        <a:effectLst>
          <a:outerShdw blurRad="63500" dist="38100" dir="81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F0B6567-D8AC-41BE-BD35-4EB5CADDF873}" type="datetimeFigureOut">
              <a:rPr lang="en-US"/>
              <a:pPr>
                <a:defRPr/>
              </a:pPr>
              <a:t>5/8/2012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3153215-A648-4979-A050-9BE54447B580}" type="slidenum">
              <a:rPr lang="en-US"/>
              <a:pPr>
                <a:defRPr/>
              </a:pPr>
              <a:t>‹#›</a:t>
            </a:fld>
            <a:endParaRPr lang="en-US"/>
          </a:p>
        </p:txBody>
      </p:sp>
    </p:spTree>
    <p:extLst>
      <p:ext uri="{BB962C8B-B14F-4D97-AF65-F5344CB8AC3E}">
        <p14:creationId xmlns:p14="http://schemas.microsoft.com/office/powerpoint/2010/main" val="22756549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800D895-05ED-4FBF-8734-7F816CBF2438}" type="datetimeFigureOut">
              <a:rPr lang="en-US"/>
              <a:pPr>
                <a:defRPr/>
              </a:pPr>
              <a:t>5/8/2012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EA0AECF-380D-499F-9B89-AC7F91D98C67}" type="slidenum">
              <a:rPr lang="en-US"/>
              <a:pPr>
                <a:defRPr/>
              </a:pPr>
              <a:t>‹#›</a:t>
            </a:fld>
            <a:endParaRPr lang="en-US"/>
          </a:p>
        </p:txBody>
      </p:sp>
    </p:spTree>
    <p:extLst>
      <p:ext uri="{BB962C8B-B14F-4D97-AF65-F5344CB8AC3E}">
        <p14:creationId xmlns:p14="http://schemas.microsoft.com/office/powerpoint/2010/main" val="4898040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7</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EA0AECF-380D-499F-9B89-AC7F91D98C67}" type="slidenum">
              <a:rPr lang="en-US" smtClean="0"/>
              <a:pPr>
                <a:defRPr/>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5"/>
          <p:cNvPicPr>
            <a:picLocks noChangeAspect="1" noChangeArrowheads="1"/>
          </p:cNvPicPr>
          <p:nvPr/>
        </p:nvPicPr>
        <p:blipFill>
          <a:blip r:embed="rId2" cstate="print"/>
          <a:srcRect/>
          <a:stretch>
            <a:fillRect/>
          </a:stretch>
        </p:blipFill>
        <p:spPr bwMode="auto">
          <a:xfrm>
            <a:off x="0" y="-9525"/>
            <a:ext cx="858838" cy="6877050"/>
          </a:xfrm>
          <a:prstGeom prst="rect">
            <a:avLst/>
          </a:prstGeom>
          <a:noFill/>
          <a:ln w="9525">
            <a:noFill/>
            <a:miter lim="800000"/>
            <a:headEnd/>
            <a:tailEnd/>
          </a:ln>
        </p:spPr>
      </p:pic>
      <p:sp>
        <p:nvSpPr>
          <p:cNvPr id="5" name="TextBox 4"/>
          <p:cNvSpPr txBox="1"/>
          <p:nvPr/>
        </p:nvSpPr>
        <p:spPr>
          <a:xfrm>
            <a:off x="-20638" y="5732463"/>
            <a:ext cx="1060451" cy="1077912"/>
          </a:xfrm>
          <a:prstGeom prst="rect">
            <a:avLst/>
          </a:prstGeom>
          <a:noFill/>
        </p:spPr>
        <p:txBody>
          <a:bodyPr>
            <a:spAutoFit/>
          </a:bodyPr>
          <a:lstStyle/>
          <a:p>
            <a:pPr fontAlgn="auto">
              <a:spcBef>
                <a:spcPts val="0"/>
              </a:spcBef>
              <a:spcAft>
                <a:spcPts val="0"/>
              </a:spcAft>
              <a:defRPr/>
            </a:pPr>
            <a:r>
              <a:rPr lang="en-US" sz="1600" b="1" dirty="0">
                <a:solidFill>
                  <a:schemeClr val="bg1"/>
                </a:solidFill>
                <a:latin typeface="Castellar" pitchFamily="18" charset="0"/>
                <a:cs typeface="Sakkal Majalla" pitchFamily="2" charset="-78"/>
              </a:rPr>
              <a:t>R</a:t>
            </a:r>
            <a:r>
              <a:rPr lang="en-US" sz="1200" dirty="0">
                <a:solidFill>
                  <a:schemeClr val="bg1"/>
                </a:solidFill>
                <a:latin typeface="Castellar" pitchFamily="18" charset="0"/>
                <a:cs typeface="Sakkal Majalla" pitchFamily="2" charset="-78"/>
              </a:rPr>
              <a:t>obust</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L</a:t>
            </a:r>
            <a:r>
              <a:rPr lang="en-US" sz="1200" dirty="0">
                <a:solidFill>
                  <a:schemeClr val="bg1"/>
                </a:solidFill>
                <a:latin typeface="Castellar" pitchFamily="18" charset="0"/>
                <a:cs typeface="Sakkal Majalla" pitchFamily="2" charset="-78"/>
              </a:rPr>
              <a:t>ow</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P</a:t>
            </a:r>
            <a:r>
              <a:rPr lang="en-US" sz="1200" dirty="0">
                <a:solidFill>
                  <a:schemeClr val="bg1"/>
                </a:solidFill>
                <a:latin typeface="Castellar" pitchFamily="18" charset="0"/>
                <a:cs typeface="Sakkal Majalla" pitchFamily="2" charset="-78"/>
              </a:rPr>
              <a:t>ower</a:t>
            </a:r>
          </a:p>
          <a:p>
            <a:pPr fontAlgn="auto">
              <a:spcBef>
                <a:spcPts val="0"/>
              </a:spcBef>
              <a:spcAft>
                <a:spcPts val="0"/>
              </a:spcAft>
              <a:defRPr/>
            </a:pPr>
            <a:r>
              <a:rPr lang="en-US" sz="1600" b="1" dirty="0">
                <a:solidFill>
                  <a:schemeClr val="bg1"/>
                </a:solidFill>
                <a:latin typeface="Castellar" pitchFamily="18" charset="0"/>
                <a:cs typeface="Sakkal Majalla" pitchFamily="2" charset="-78"/>
              </a:rPr>
              <a:t>VLSI</a:t>
            </a:r>
            <a:endParaRPr lang="en-US" sz="1200" b="1" dirty="0">
              <a:solidFill>
                <a:schemeClr val="bg1"/>
              </a:solidFill>
              <a:latin typeface="Castellar" pitchFamily="18" charset="0"/>
              <a:cs typeface="Sakkal Majalla" pitchFamily="2" charset="-78"/>
            </a:endParaRPr>
          </a:p>
        </p:txBody>
      </p:sp>
      <p:sp>
        <p:nvSpPr>
          <p:cNvPr id="2" name="Title 1"/>
          <p:cNvSpPr>
            <a:spLocks noGrp="1"/>
          </p:cNvSpPr>
          <p:nvPr>
            <p:ph type="ctrTitle"/>
          </p:nvPr>
        </p:nvSpPr>
        <p:spPr>
          <a:xfrm>
            <a:off x="1216152" y="657884"/>
            <a:ext cx="7235981" cy="4599916"/>
          </a:xfrm>
        </p:spPr>
        <p:txBody>
          <a:bodyPr>
            <a:normAutofit/>
          </a:bodyPr>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19858EA-46B8-4B27-B506-81AAEDEECEB5}" type="datetime1">
              <a:rPr lang="en-US"/>
              <a:pPr>
                <a:defRPr/>
              </a:pPr>
              <a:t>5/8/2012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7FA00703-1130-4FBD-B283-B98D3CE788D7}"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42AD1279-CE74-444D-9AF2-CD27052316B1}" type="datetime1">
              <a:rPr lang="en-US"/>
              <a:pPr>
                <a:defRPr/>
              </a:pPr>
              <a:t>5/8/2012</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2CD79CA1-02BB-40E4-813C-E970D01F39C2}"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37C84A32-1C45-4981-BC72-3163DFBEF36A}" type="datetime1">
              <a:rPr lang="en-US"/>
              <a:pPr>
                <a:defRPr/>
              </a:pPr>
              <a:t>5/8/2012</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295F7991-EAE4-4DFE-8450-405088B418BA}"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734ACA57-422B-4E99-9706-8694E5C18962}" type="datetime1">
              <a:rPr lang="en-US"/>
              <a:pPr>
                <a:defRPr/>
              </a:pPr>
              <a:t>5/8/2012</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EFA4A7F7-A634-4A32-81C6-98F2340B1243}" type="slidenum">
              <a:rPr lang="en-US"/>
              <a:pPr>
                <a:defRPr/>
              </a:pPr>
              <a:t>‹#›</a:t>
            </a:fld>
            <a:endParaRPr lang="en-US"/>
          </a:p>
        </p:txBody>
      </p:sp>
      <p:sp>
        <p:nvSpPr>
          <p:cNvPr id="6" name="Date Placeholder 3"/>
          <p:cNvSpPr>
            <a:spLocks noGrp="1"/>
          </p:cNvSpPr>
          <p:nvPr>
            <p:ph type="dt" sz="half" idx="12"/>
          </p:nvPr>
        </p:nvSpPr>
        <p:spPr/>
        <p:txBody>
          <a:bodyPr/>
          <a:lstStyle>
            <a:lvl1pPr>
              <a:defRPr/>
            </a:lvl1pPr>
          </a:lstStyle>
          <a:p>
            <a:pPr>
              <a:defRPr/>
            </a:pPr>
            <a:fld id="{DA652FCA-4827-4C1C-BD4E-CAFF4789EE77}" type="datetime1">
              <a:rPr lang="en-US"/>
              <a:pPr>
                <a:defRPr/>
              </a:pPr>
              <a:t>5/8/2012</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fld id="{71E5C686-1C0E-4834-A78D-93A0364F6DB5}" type="slidenum">
              <a:rPr lang="en-US"/>
              <a:pPr>
                <a:defRPr/>
              </a:pPr>
              <a:t>‹#›</a:t>
            </a:fld>
            <a:endParaRPr lang="en-US"/>
          </a:p>
        </p:txBody>
      </p:sp>
      <p:sp>
        <p:nvSpPr>
          <p:cNvPr id="7" name="Date Placeholder 3"/>
          <p:cNvSpPr>
            <a:spLocks noGrp="1"/>
          </p:cNvSpPr>
          <p:nvPr>
            <p:ph type="dt" sz="half" idx="17"/>
          </p:nvPr>
        </p:nvSpPr>
        <p:spPr/>
        <p:txBody>
          <a:bodyPr/>
          <a:lstStyle>
            <a:lvl1pPr>
              <a:defRPr/>
            </a:lvl1pPr>
          </a:lstStyle>
          <a:p>
            <a:pPr>
              <a:defRPr/>
            </a:pPr>
            <a:fld id="{C2618F58-CFAD-49D1-B48B-CB78541596A5}" type="datetime1">
              <a:rPr lang="en-US"/>
              <a:pPr>
                <a:defRPr/>
              </a:pPr>
              <a:t>5/8/2012</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9D07FEB0-2F10-4F3F-B9A2-E009E81739B0}" type="slidenum">
              <a:rPr lang="en-US"/>
              <a:pPr>
                <a:defRPr/>
              </a:pPr>
              <a:t>‹#›</a:t>
            </a:fld>
            <a:endParaRPr lang="en-US"/>
          </a:p>
        </p:txBody>
      </p:sp>
      <p:sp>
        <p:nvSpPr>
          <p:cNvPr id="9" name="Date Placeholder 3"/>
          <p:cNvSpPr>
            <a:spLocks noGrp="1"/>
          </p:cNvSpPr>
          <p:nvPr>
            <p:ph type="dt" sz="half" idx="17"/>
          </p:nvPr>
        </p:nvSpPr>
        <p:spPr/>
        <p:txBody>
          <a:bodyPr/>
          <a:lstStyle>
            <a:lvl1pPr>
              <a:defRPr/>
            </a:lvl1pPr>
          </a:lstStyle>
          <a:p>
            <a:pPr>
              <a:defRPr/>
            </a:pPr>
            <a:fld id="{72BC1457-F346-4ED4-8BA2-0071A2BFA70A}" type="datetime1">
              <a:rPr lang="en-US"/>
              <a:pPr>
                <a:defRPr/>
              </a:pPr>
              <a:t>5/8/2012</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Slide Number Placeholder 5"/>
          <p:cNvSpPr>
            <a:spLocks noGrp="1"/>
          </p:cNvSpPr>
          <p:nvPr>
            <p:ph type="sldNum" sz="quarter" idx="11"/>
          </p:nvPr>
        </p:nvSpPr>
        <p:spPr/>
        <p:txBody>
          <a:bodyPr/>
          <a:lstStyle>
            <a:lvl1pPr>
              <a:defRPr/>
            </a:lvl1pPr>
          </a:lstStyle>
          <a:p>
            <a:pPr>
              <a:defRPr/>
            </a:pPr>
            <a:fld id="{A66A09E8-08C2-4975-8594-50D0FE49893D}" type="slidenum">
              <a:rPr lang="en-US"/>
              <a:pPr>
                <a:defRPr/>
              </a:pPr>
              <a:t>‹#›</a:t>
            </a:fld>
            <a:endParaRPr lang="en-US"/>
          </a:p>
        </p:txBody>
      </p:sp>
      <p:sp>
        <p:nvSpPr>
          <p:cNvPr id="5" name="Date Placeholder 3"/>
          <p:cNvSpPr>
            <a:spLocks noGrp="1"/>
          </p:cNvSpPr>
          <p:nvPr>
            <p:ph type="dt" sz="half" idx="12"/>
          </p:nvPr>
        </p:nvSpPr>
        <p:spPr/>
        <p:txBody>
          <a:bodyPr/>
          <a:lstStyle>
            <a:lvl1pPr>
              <a:defRPr/>
            </a:lvl1pPr>
          </a:lstStyle>
          <a:p>
            <a:pPr>
              <a:defRPr/>
            </a:pPr>
            <a:fld id="{26B318B1-50AF-48D0-AEAD-F0EC9CCB07DE}" type="datetime1">
              <a:rPr lang="en-US"/>
              <a:pPr>
                <a:defRPr/>
              </a:pPr>
              <a:t>5/8/2012</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
        <p:nvSpPr>
          <p:cNvPr id="3" name="Slide Number Placeholder 5"/>
          <p:cNvSpPr>
            <a:spLocks noGrp="1"/>
          </p:cNvSpPr>
          <p:nvPr>
            <p:ph type="sldNum" sz="quarter" idx="11"/>
          </p:nvPr>
        </p:nvSpPr>
        <p:spPr/>
        <p:txBody>
          <a:bodyPr/>
          <a:lstStyle>
            <a:lvl1pPr>
              <a:defRPr/>
            </a:lvl1pPr>
          </a:lstStyle>
          <a:p>
            <a:pPr>
              <a:defRPr/>
            </a:pPr>
            <a:fld id="{932B8186-093F-4849-B92C-979F3BF99238}" type="slidenum">
              <a:rPr lang="en-US"/>
              <a:pPr>
                <a:defRPr/>
              </a:pPr>
              <a:t>‹#›</a:t>
            </a:fld>
            <a:endParaRPr lang="en-US"/>
          </a:p>
        </p:txBody>
      </p:sp>
      <p:sp>
        <p:nvSpPr>
          <p:cNvPr id="4" name="Date Placeholder 3"/>
          <p:cNvSpPr>
            <a:spLocks noGrp="1"/>
          </p:cNvSpPr>
          <p:nvPr>
            <p:ph type="dt" sz="half" idx="12"/>
          </p:nvPr>
        </p:nvSpPr>
        <p:spPr/>
        <p:txBody>
          <a:bodyPr/>
          <a:lstStyle>
            <a:lvl1pPr>
              <a:defRPr/>
            </a:lvl1pPr>
          </a:lstStyle>
          <a:p>
            <a:pPr>
              <a:defRPr/>
            </a:pPr>
            <a:fld id="{8348DEB6-463C-493C-AEF2-D8F5EAD58E0B}" type="datetime1">
              <a:rPr lang="en-US"/>
              <a:pPr>
                <a:defRPr/>
              </a:pPr>
              <a:t>5/8/2012</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4"/>
          </p:nvPr>
        </p:nvSpPr>
        <p:spPr/>
        <p:txBody>
          <a:bodyPr/>
          <a:lstStyle>
            <a:lvl1pPr>
              <a:defRPr/>
            </a:lvl1pPr>
          </a:lstStyle>
          <a:p>
            <a:pPr>
              <a:defRPr/>
            </a:pPr>
            <a:endParaRPr lang="en-US"/>
          </a:p>
        </p:txBody>
      </p:sp>
      <p:sp>
        <p:nvSpPr>
          <p:cNvPr id="6" name="Slide Number Placeholder 5"/>
          <p:cNvSpPr>
            <a:spLocks noGrp="1"/>
          </p:cNvSpPr>
          <p:nvPr>
            <p:ph type="sldNum" sz="quarter" idx="15"/>
          </p:nvPr>
        </p:nvSpPr>
        <p:spPr/>
        <p:txBody>
          <a:bodyPr/>
          <a:lstStyle>
            <a:lvl1pPr>
              <a:defRPr/>
            </a:lvl1pPr>
          </a:lstStyle>
          <a:p>
            <a:pPr>
              <a:defRPr/>
            </a:pPr>
            <a:fld id="{D6912BAB-B1B5-46AC-B7B2-6593488976F2}" type="slidenum">
              <a:rPr lang="en-US"/>
              <a:pPr>
                <a:defRPr/>
              </a:pPr>
              <a:t>‹#›</a:t>
            </a:fld>
            <a:endParaRPr lang="en-US"/>
          </a:p>
        </p:txBody>
      </p:sp>
      <p:sp>
        <p:nvSpPr>
          <p:cNvPr id="7" name="Date Placeholder 3"/>
          <p:cNvSpPr>
            <a:spLocks noGrp="1"/>
          </p:cNvSpPr>
          <p:nvPr>
            <p:ph type="dt" sz="half" idx="16"/>
          </p:nvPr>
        </p:nvSpPr>
        <p:spPr/>
        <p:txBody>
          <a:bodyPr/>
          <a:lstStyle>
            <a:lvl1pPr>
              <a:defRPr/>
            </a:lvl1pPr>
          </a:lstStyle>
          <a:p>
            <a:pPr>
              <a:defRPr/>
            </a:pPr>
            <a:fld id="{F4E32F0D-721F-44AA-BD58-170D76D505CF}" type="datetime1">
              <a:rPr lang="en-US"/>
              <a:pPr>
                <a:defRPr/>
              </a:pPr>
              <a:t>5/8/2012</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82DFD142-776B-4C97-BE26-0D4A40C121B0}" type="slidenum">
              <a:rPr lang="en-US"/>
              <a:pPr>
                <a:defRPr/>
              </a:pPr>
              <a:t>‹#›</a:t>
            </a:fld>
            <a:endParaRPr lang="en-US"/>
          </a:p>
        </p:txBody>
      </p:sp>
      <p:sp>
        <p:nvSpPr>
          <p:cNvPr id="7" name="Date Placeholder 3"/>
          <p:cNvSpPr>
            <a:spLocks noGrp="1"/>
          </p:cNvSpPr>
          <p:nvPr>
            <p:ph type="dt" sz="half" idx="12"/>
          </p:nvPr>
        </p:nvSpPr>
        <p:spPr/>
        <p:txBody>
          <a:bodyPr/>
          <a:lstStyle>
            <a:lvl1pPr>
              <a:defRPr/>
            </a:lvl1pPr>
          </a:lstStyle>
          <a:p>
            <a:pPr>
              <a:defRPr/>
            </a:pPr>
            <a:fld id="{83C7A6F4-1B82-4257-A88D-27B8158ECC36}" type="datetime1">
              <a:rPr lang="en-US"/>
              <a:pPr>
                <a:defRPr/>
              </a:pPr>
              <a:t>5/8/2012</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000"/>
            <a:lum/>
          </a:blip>
          <a:srcRect/>
          <a:stretch>
            <a:fillRect l="-9000" t="3000" r="-13000" b="-39000"/>
          </a:stretch>
        </a:blipFill>
        <a:effectLst/>
      </p:bgPr>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effectLst>
                <a:innerShdw blurRad="63500" dist="50800" dir="18900000">
                  <a:prstClr val="black">
                    <a:alpha val="50000"/>
                  </a:prstClr>
                </a:innerShdw>
              </a:effectLst>
            </a:endParaRPr>
          </a:p>
        </p:txBody>
      </p:sp>
      <p:sp>
        <p:nvSpPr>
          <p:cNvPr id="1029" name="Title Placeholder 1"/>
          <p:cNvSpPr>
            <a:spLocks noGrp="1"/>
          </p:cNvSpPr>
          <p:nvPr>
            <p:ph type="title"/>
          </p:nvPr>
        </p:nvSpPr>
        <p:spPr bwMode="auto">
          <a:xfrm>
            <a:off x="1219200" y="0"/>
            <a:ext cx="72390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endParaRPr lang="en-US" smtClean="0"/>
          </a:p>
        </p:txBody>
      </p:sp>
      <p:sp>
        <p:nvSpPr>
          <p:cNvPr id="1030" name="Text Placeholder 2"/>
          <p:cNvSpPr>
            <a:spLocks noGrp="1"/>
          </p:cNvSpPr>
          <p:nvPr>
            <p:ph type="body" idx="1"/>
          </p:nvPr>
        </p:nvSpPr>
        <p:spPr bwMode="auto">
          <a:xfrm>
            <a:off x="1219200" y="1447800"/>
            <a:ext cx="74676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5486400" y="6553200"/>
            <a:ext cx="2935288" cy="228600"/>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solidFill>
                <a:latin typeface="+mn-lt"/>
                <a:cs typeface="+mn-cs"/>
              </a:defRPr>
            </a:lvl1pPr>
          </a:lstStyle>
          <a:p>
            <a:pPr>
              <a:defRPr/>
            </a:pPr>
            <a:fld id="{AEF70104-B357-47FF-AC34-B84E9098436F}" type="slidenum">
              <a:rPr lang="en-US"/>
              <a:pPr>
                <a:defRPr/>
              </a:pPr>
              <a:t>‹#›</a:t>
            </a:fld>
            <a:endParaRPr lang="en-US"/>
          </a:p>
        </p:txBody>
      </p:sp>
      <p:sp>
        <p:nvSpPr>
          <p:cNvPr id="4" name="Date Placeholder 3"/>
          <p:cNvSpPr>
            <a:spLocks noGrp="1"/>
          </p:cNvSpPr>
          <p:nvPr>
            <p:ph type="dt" sz="half" idx="2"/>
          </p:nvPr>
        </p:nvSpPr>
        <p:spPr>
          <a:xfrm>
            <a:off x="2133600" y="6553200"/>
            <a:ext cx="2625725" cy="228600"/>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fld id="{14CA80F5-20A3-4ADA-91B4-B860B431FF68}" type="datetime1">
              <a:rPr lang="en-US"/>
              <a:pPr>
                <a:defRPr/>
              </a:pPr>
              <a:t>5/8/2012</a:t>
            </a:fld>
            <a:endParaRPr lang="en-US" dirty="0"/>
          </a:p>
        </p:txBody>
      </p:sp>
      <p:pic>
        <p:nvPicPr>
          <p:cNvPr id="1034" name="Picture 6"/>
          <p:cNvPicPr>
            <a:picLocks noChangeAspect="1"/>
          </p:cNvPicPr>
          <p:nvPr/>
        </p:nvPicPr>
        <p:blipFill>
          <a:blip r:embed="rId14" cstate="print"/>
          <a:srcRect/>
          <a:stretch>
            <a:fillRect/>
          </a:stretch>
        </p:blipFill>
        <p:spPr bwMode="auto">
          <a:xfrm>
            <a:off x="95250" y="104775"/>
            <a:ext cx="636588" cy="657225"/>
          </a:xfrm>
          <a:prstGeom prst="rect">
            <a:avLst/>
          </a:prstGeom>
          <a:noFill/>
          <a:ln w="9525">
            <a:noFill/>
            <a:miter lim="800000"/>
            <a:headEnd/>
            <a:tailEnd/>
          </a:ln>
        </p:spPr>
      </p:pic>
      <p:pic>
        <p:nvPicPr>
          <p:cNvPr id="1035" name="Picture 7"/>
          <p:cNvPicPr>
            <a:picLocks noChangeAspect="1"/>
          </p:cNvPicPr>
          <p:nvPr/>
        </p:nvPicPr>
        <p:blipFill>
          <a:blip r:embed="rId15" cstate="print"/>
          <a:srcRect/>
          <a:stretch>
            <a:fillRect/>
          </a:stretch>
        </p:blipFill>
        <p:spPr bwMode="auto">
          <a:xfrm>
            <a:off x="28575" y="815975"/>
            <a:ext cx="742950" cy="250825"/>
          </a:xfrm>
          <a:prstGeom prst="rect">
            <a:avLst/>
          </a:prstGeom>
          <a:noFill/>
          <a:ln w="9525">
            <a:noFill/>
            <a:miter lim="800000"/>
            <a:headEnd/>
            <a:tailEnd/>
          </a:ln>
        </p:spPr>
      </p:pic>
      <p:sp>
        <p:nvSpPr>
          <p:cNvPr id="9" name="TextBox 8"/>
          <p:cNvSpPr txBox="1"/>
          <p:nvPr/>
        </p:nvSpPr>
        <p:spPr>
          <a:xfrm rot="20532342">
            <a:off x="0" y="5229225"/>
            <a:ext cx="838200" cy="1200150"/>
          </a:xfrm>
          <a:prstGeom prst="rect">
            <a:avLst/>
          </a:prstGeom>
          <a:noFill/>
        </p:spPr>
        <p:txBody>
          <a:bodyPr>
            <a:spAutoFit/>
          </a:bodyPr>
          <a:lstStyle/>
          <a:p>
            <a:pPr algn="ctr" fontAlgn="auto">
              <a:spcBef>
                <a:spcPts val="0"/>
              </a:spcBef>
              <a:spcAft>
                <a:spcPts val="0"/>
              </a:spcAft>
              <a:defRPr/>
            </a:pPr>
            <a:r>
              <a:rPr lang="en-US" b="1" dirty="0">
                <a:solidFill>
                  <a:schemeClr val="bg1"/>
                </a:solidFill>
                <a:latin typeface="Informal Roman" pitchFamily="66" charset="0"/>
                <a:cs typeface="Times New Roman" pitchFamily="18" charset="0"/>
              </a:rPr>
              <a:t>Robust</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Low</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Power</a:t>
            </a:r>
          </a:p>
          <a:p>
            <a:pPr algn="ctr" fontAlgn="auto">
              <a:spcBef>
                <a:spcPts val="0"/>
              </a:spcBef>
              <a:spcAft>
                <a:spcPts val="0"/>
              </a:spcAft>
              <a:defRPr/>
            </a:pPr>
            <a:r>
              <a:rPr lang="en-US" b="1" dirty="0">
                <a:solidFill>
                  <a:schemeClr val="bg1"/>
                </a:solidFill>
                <a:latin typeface="Informal Roman" pitchFamily="66" charset="0"/>
                <a:cs typeface="Times New Roman" pitchFamily="18" charset="0"/>
              </a:rPr>
              <a:t>VLSI</a:t>
            </a:r>
          </a:p>
        </p:txBody>
      </p:sp>
      <p:grpSp>
        <p:nvGrpSpPr>
          <p:cNvPr id="1037" name="Group 66"/>
          <p:cNvGrpSpPr>
            <a:grpSpLocks/>
          </p:cNvGrpSpPr>
          <p:nvPr/>
        </p:nvGrpSpPr>
        <p:grpSpPr bwMode="auto">
          <a:xfrm>
            <a:off x="0" y="0"/>
            <a:ext cx="846138" cy="6858000"/>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effectLst>
                  <a:innerShdw blurRad="63500" dist="50800" dir="18900000">
                    <a:prstClr val="black">
                      <a:alpha val="50000"/>
                    </a:prstClr>
                  </a:innerShdw>
                </a:effectLst>
              </a:endParaRPr>
            </a:p>
          </p:txBody>
        </p:sp>
        <p:cxnSp>
          <p:nvCxnSpPr>
            <p:cNvPr id="35" name="Straight Connector 34"/>
            <p:cNvCxnSpPr>
              <a:endCxn id="0" idx="2"/>
            </p:cNvCxnSpPr>
            <p:nvPr userDrawn="1"/>
          </p:nvCxnSpPr>
          <p:spPr>
            <a:xfrm flipH="1">
              <a:off x="876675" y="1142999"/>
              <a:ext cx="0" cy="571500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42" name="Group 65"/>
            <p:cNvGrpSpPr>
              <a:grpSpLocks/>
            </p:cNvGrpSpPr>
            <p:nvPr userDrawn="1"/>
          </p:nvGrpSpPr>
          <p:grpSpPr bwMode="auto">
            <a:xfrm>
              <a:off x="463337" y="-1"/>
              <a:ext cx="840759" cy="1135620"/>
              <a:chOff x="463337" y="-1"/>
              <a:chExt cx="840759" cy="1135620"/>
            </a:xfrm>
          </p:grpSpPr>
          <p:cxnSp>
            <p:nvCxnSpPr>
              <p:cNvPr id="19" name="Straight Connector 18"/>
              <p:cNvCxnSpPr/>
              <p:nvPr userDrawn="1"/>
            </p:nvCxnSpPr>
            <p:spPr>
              <a:xfrm rot="5400000">
                <a:off x="910934" y="516731"/>
                <a:ext cx="21748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903" y="1030287"/>
                <a:ext cx="20955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6224" y="587340"/>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1958" y="777874"/>
                <a:ext cx="304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6224" y="885790"/>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815" y="777874"/>
                <a:ext cx="304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09836" y="514349"/>
                <a:ext cx="22225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804" y="1027906"/>
                <a:ext cx="21431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827" y="584165"/>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3086" y="772318"/>
                <a:ext cx="303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827" y="882615"/>
                <a:ext cx="0" cy="7626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818" y="769143"/>
                <a:ext cx="303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61" y="1135062"/>
                <a:ext cx="30189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58" y="740534"/>
                <a:ext cx="82550" cy="74680"/>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4" name="Straight Connector 33"/>
              <p:cNvCxnSpPr>
                <a:stCxn id="0" idx="0"/>
              </p:cNvCxnSpPr>
              <p:nvPr userDrawn="1"/>
            </p:nvCxnSpPr>
            <p:spPr>
              <a:xfrm rot="16200000" flipH="1" flipV="1">
                <a:off x="670299" y="204786"/>
                <a:ext cx="411163" cy="158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783" y="412749"/>
                <a:ext cx="30189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8950" y="782637"/>
                <a:ext cx="6514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555" y="766762"/>
                <a:ext cx="9533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kern="1200">
          <a:ln w="12700">
            <a:noFill/>
          </a:ln>
          <a:solidFill>
            <a:srgbClr val="1C1511"/>
          </a:solidFill>
          <a:latin typeface="+mj-lt"/>
          <a:ea typeface="+mj-ea"/>
          <a:cs typeface="+mj-cs"/>
        </a:defRPr>
      </a:lvl1pPr>
      <a:lvl2pPr algn="l" rtl="0" eaLnBrk="0" fontAlgn="base" hangingPunct="0">
        <a:spcBef>
          <a:spcPct val="0"/>
        </a:spcBef>
        <a:spcAft>
          <a:spcPct val="0"/>
        </a:spcAft>
        <a:defRPr sz="4400">
          <a:solidFill>
            <a:srgbClr val="1C1511"/>
          </a:solidFill>
          <a:latin typeface="Calibri" pitchFamily="34" charset="0"/>
        </a:defRPr>
      </a:lvl2pPr>
      <a:lvl3pPr algn="l" rtl="0" eaLnBrk="0" fontAlgn="base" hangingPunct="0">
        <a:spcBef>
          <a:spcPct val="0"/>
        </a:spcBef>
        <a:spcAft>
          <a:spcPct val="0"/>
        </a:spcAft>
        <a:defRPr sz="4400">
          <a:solidFill>
            <a:srgbClr val="1C1511"/>
          </a:solidFill>
          <a:latin typeface="Calibri" pitchFamily="34" charset="0"/>
        </a:defRPr>
      </a:lvl3pPr>
      <a:lvl4pPr algn="l" rtl="0" eaLnBrk="0" fontAlgn="base" hangingPunct="0">
        <a:spcBef>
          <a:spcPct val="0"/>
        </a:spcBef>
        <a:spcAft>
          <a:spcPct val="0"/>
        </a:spcAft>
        <a:defRPr sz="4400">
          <a:solidFill>
            <a:srgbClr val="1C1511"/>
          </a:solidFill>
          <a:latin typeface="Calibri" pitchFamily="34" charset="0"/>
        </a:defRPr>
      </a:lvl4pPr>
      <a:lvl5pPr algn="l" rtl="0" eaLnBrk="0" fontAlgn="base" hangingPunct="0">
        <a:spcBef>
          <a:spcPct val="0"/>
        </a:spcBef>
        <a:spcAft>
          <a:spcPct val="0"/>
        </a:spcAft>
        <a:defRPr sz="4400">
          <a:solidFill>
            <a:srgbClr val="1C1511"/>
          </a:solidFill>
          <a:latin typeface="Calibri" pitchFamily="34" charset="0"/>
        </a:defRPr>
      </a:lvl5pPr>
      <a:lvl6pPr marL="457200" algn="l" rtl="0" fontAlgn="base">
        <a:spcBef>
          <a:spcPct val="0"/>
        </a:spcBef>
        <a:spcAft>
          <a:spcPct val="0"/>
        </a:spcAft>
        <a:defRPr sz="4400">
          <a:solidFill>
            <a:srgbClr val="1C1511"/>
          </a:solidFill>
          <a:latin typeface="Calibri" pitchFamily="34" charset="0"/>
        </a:defRPr>
      </a:lvl6pPr>
      <a:lvl7pPr marL="914400" algn="l" rtl="0" fontAlgn="base">
        <a:spcBef>
          <a:spcPct val="0"/>
        </a:spcBef>
        <a:spcAft>
          <a:spcPct val="0"/>
        </a:spcAft>
        <a:defRPr sz="4400">
          <a:solidFill>
            <a:srgbClr val="1C1511"/>
          </a:solidFill>
          <a:latin typeface="Calibri" pitchFamily="34" charset="0"/>
        </a:defRPr>
      </a:lvl7pPr>
      <a:lvl8pPr marL="1371600" algn="l" rtl="0" fontAlgn="base">
        <a:spcBef>
          <a:spcPct val="0"/>
        </a:spcBef>
        <a:spcAft>
          <a:spcPct val="0"/>
        </a:spcAft>
        <a:defRPr sz="4400">
          <a:solidFill>
            <a:srgbClr val="1C1511"/>
          </a:solidFill>
          <a:latin typeface="Calibri" pitchFamily="34" charset="0"/>
        </a:defRPr>
      </a:lvl8pPr>
      <a:lvl9pPr marL="1828800" algn="l" rtl="0" fontAlgn="base">
        <a:spcBef>
          <a:spcPct val="0"/>
        </a:spcBef>
        <a:spcAft>
          <a:spcPct val="0"/>
        </a:spcAft>
        <a:defRPr sz="4400">
          <a:solidFill>
            <a:srgbClr val="1C151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rgbClr val="1C151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2pPr>
      <a:lvl3pPr marL="11430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3pPr>
      <a:lvl4pPr marL="16002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4pPr>
      <a:lvl5pPr marL="2057400" indent="-228600" algn="l" rtl="0" eaLnBrk="0" fontAlgn="base" hangingPunct="0">
        <a:spcBef>
          <a:spcPct val="20000"/>
        </a:spcBef>
        <a:spcAft>
          <a:spcPct val="0"/>
        </a:spcAft>
        <a:buFont typeface="Wingdings" pitchFamily="2" charset="2"/>
        <a:buChar char="§"/>
        <a:defRPr kern="1200">
          <a:solidFill>
            <a:srgbClr val="1C151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9.jpeg"/><Relationship Id="rId4" Type="http://schemas.openxmlformats.org/officeDocument/2006/relationships/diagramLayout" Target="../diagrams/layout1.xml"/><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ptm.as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2"/>
          <p:cNvSpPr>
            <a:spLocks noGrp="1"/>
          </p:cNvSpPr>
          <p:nvPr>
            <p:ph type="subTitle" idx="1"/>
          </p:nvPr>
        </p:nvSpPr>
        <p:spPr>
          <a:xfrm>
            <a:off x="582613" y="4703763"/>
            <a:ext cx="8077200" cy="1498600"/>
          </a:xfrm>
        </p:spPr>
        <p:txBody>
          <a:bodyPr/>
          <a:lstStyle/>
          <a:p>
            <a:r>
              <a:rPr lang="en-US" sz="3200" smtClean="0">
                <a:solidFill>
                  <a:srgbClr val="000000"/>
                </a:solidFill>
                <a:latin typeface="Tahoma" pitchFamily="34" charset="0"/>
                <a:cs typeface="Tahoma" pitchFamily="34" charset="0"/>
              </a:rPr>
              <a:t>Aatmesh Shrivastava</a:t>
            </a:r>
          </a:p>
          <a:p>
            <a:r>
              <a:rPr lang="en-US" sz="3200" smtClean="0">
                <a:solidFill>
                  <a:srgbClr val="000000"/>
                </a:solidFill>
                <a:latin typeface="Tahoma" pitchFamily="34" charset="0"/>
                <a:cs typeface="Tahoma" pitchFamily="34" charset="0"/>
              </a:rPr>
              <a:t>Taniya Siddiqua</a:t>
            </a:r>
          </a:p>
        </p:txBody>
      </p:sp>
      <p:sp>
        <p:nvSpPr>
          <p:cNvPr id="3075" name="Title 1"/>
          <p:cNvSpPr>
            <a:spLocks noGrp="1"/>
          </p:cNvSpPr>
          <p:nvPr>
            <p:ph type="ctrTitle"/>
          </p:nvPr>
        </p:nvSpPr>
        <p:spPr>
          <a:xfrm>
            <a:off x="1216025" y="657225"/>
            <a:ext cx="7235825" cy="2357438"/>
          </a:xfrm>
        </p:spPr>
        <p:txBody>
          <a:bodyPr/>
          <a:lstStyle/>
          <a:p>
            <a:r>
              <a:rPr lang="en-US" sz="4400" b="1" smtClean="0">
                <a:ln>
                  <a:noFill/>
                </a:ln>
                <a:ea typeface="Arial Black" pitchFamily="34" charset="0"/>
                <a:cs typeface="Arial Black" pitchFamily="34" charset="0"/>
              </a:rPr>
              <a:t>Incorporating Reliability in SoC Flow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10</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939802"/>
            <a:ext cx="8288866" cy="5444066"/>
          </a:xfrm>
        </p:spPr>
        <p:txBody>
          <a:bodyPr>
            <a:normAutofit/>
          </a:bodyPr>
          <a:lstStyle/>
          <a:p>
            <a:pPr>
              <a:defRPr/>
            </a:pPr>
            <a:r>
              <a:rPr lang="en-US" sz="2400" dirty="0" smtClean="0">
                <a:latin typeface="Tahoma"/>
                <a:cs typeface="Tahoma"/>
              </a:rPr>
              <a:t>VDD, Temp and </a:t>
            </a:r>
            <a:r>
              <a:rPr lang="en-US" sz="2400" dirty="0" err="1" smtClean="0">
                <a:latin typeface="Tahoma"/>
                <a:cs typeface="Tahoma"/>
              </a:rPr>
              <a:t>fanout</a:t>
            </a:r>
            <a:r>
              <a:rPr lang="en-US" sz="2400" dirty="0" smtClean="0">
                <a:latin typeface="Tahoma"/>
                <a:cs typeface="Tahoma"/>
              </a:rPr>
              <a:t> were varied and there delay at time 0 was calculated for a given std. cell.</a:t>
            </a:r>
          </a:p>
          <a:p>
            <a:pPr>
              <a:defRPr/>
            </a:pPr>
            <a:endParaRPr lang="en-US" sz="2400" dirty="0" smtClean="0">
              <a:latin typeface="Tahoma"/>
              <a:cs typeface="Tahoma"/>
            </a:endParaRPr>
          </a:p>
          <a:p>
            <a:pPr>
              <a:defRPr/>
            </a:pPr>
            <a:r>
              <a:rPr lang="en-US" sz="2400" dirty="0" smtClean="0">
                <a:latin typeface="Tahoma"/>
                <a:cs typeface="Tahoma"/>
              </a:rPr>
              <a:t>Device degradation at the given VDD, Temp. and </a:t>
            </a:r>
            <a:r>
              <a:rPr lang="en-US" sz="2400" dirty="0" err="1" smtClean="0">
                <a:latin typeface="Tahoma"/>
                <a:cs typeface="Tahoma"/>
              </a:rPr>
              <a:t>fanout</a:t>
            </a:r>
            <a:r>
              <a:rPr lang="en-US" sz="2400" dirty="0" smtClean="0">
                <a:latin typeface="Tahoma"/>
                <a:cs typeface="Tahoma"/>
              </a:rPr>
              <a:t> was calculated by further varying activity and time.</a:t>
            </a:r>
          </a:p>
          <a:p>
            <a:pPr>
              <a:defRPr/>
            </a:pPr>
            <a:endParaRPr lang="en-US" sz="2400" dirty="0" smtClean="0">
              <a:latin typeface="Tahoma"/>
              <a:cs typeface="Tahoma"/>
            </a:endParaRPr>
          </a:p>
          <a:p>
            <a:pPr>
              <a:defRPr/>
            </a:pPr>
            <a:r>
              <a:rPr lang="en-US" sz="2400" dirty="0" smtClean="0">
                <a:latin typeface="Tahoma"/>
                <a:cs typeface="Tahoma"/>
              </a:rPr>
              <a:t>This will result in </a:t>
            </a:r>
            <a:r>
              <a:rPr lang="el-GR" sz="2400" dirty="0" smtClean="0">
                <a:latin typeface="Tahoma"/>
                <a:cs typeface="Tahoma"/>
              </a:rPr>
              <a:t>Δ</a:t>
            </a:r>
            <a:r>
              <a:rPr lang="en-US" sz="2400" dirty="0" err="1" smtClean="0">
                <a:latin typeface="Tahoma"/>
                <a:cs typeface="Tahoma"/>
              </a:rPr>
              <a:t>Vth</a:t>
            </a:r>
            <a:r>
              <a:rPr lang="en-US" sz="2400" dirty="0" smtClean="0">
                <a:latin typeface="Tahoma"/>
                <a:cs typeface="Tahoma"/>
              </a:rPr>
              <a:t> for each particular corner.</a:t>
            </a:r>
          </a:p>
          <a:p>
            <a:pPr>
              <a:defRPr/>
            </a:pPr>
            <a:endParaRPr lang="en-US" sz="2400" dirty="0" smtClean="0">
              <a:latin typeface="Tahoma"/>
              <a:cs typeface="Tahoma"/>
            </a:endParaRPr>
          </a:p>
          <a:p>
            <a:pPr>
              <a:defRPr/>
            </a:pPr>
            <a:r>
              <a:rPr lang="en-US" sz="2400" dirty="0" smtClean="0">
                <a:latin typeface="Tahoma"/>
                <a:cs typeface="Tahoma"/>
              </a:rPr>
              <a:t>Using this we can calculate delay degradation for each particular corner.</a:t>
            </a:r>
          </a:p>
          <a:p>
            <a:pPr>
              <a:defRPr/>
            </a:pPr>
            <a:endParaRPr lang="en-US" sz="2400" dirty="0" smtClean="0">
              <a:latin typeface="Tahoma"/>
              <a:cs typeface="Tahoma"/>
            </a:endParaRPr>
          </a:p>
          <a:p>
            <a:pPr>
              <a:defRPr/>
            </a:pPr>
            <a:r>
              <a:rPr lang="en-US" sz="2400" dirty="0" smtClean="0">
                <a:latin typeface="Tahoma"/>
                <a:cs typeface="Tahoma"/>
              </a:rPr>
              <a:t>We can use the obtained degraded delay to construct the reliability model for std. cell as a function of 5 variables.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11</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 </a:t>
            </a:r>
            <a:r>
              <a:rPr lang="en-US" dirty="0" err="1" smtClean="0">
                <a:solidFill>
                  <a:schemeClr val="bg2">
                    <a:lumMod val="10000"/>
                  </a:schemeClr>
                </a:solidFill>
                <a:latin typeface="Arial Black"/>
                <a:cs typeface="Arial Black"/>
              </a:rPr>
              <a:t>ctd</a:t>
            </a:r>
            <a:r>
              <a:rPr lang="en-US" dirty="0" smtClean="0">
                <a:solidFill>
                  <a:schemeClr val="bg2">
                    <a:lumMod val="10000"/>
                  </a:schemeClr>
                </a:solidFill>
                <a:latin typeface="Arial Black"/>
                <a:cs typeface="Arial Black"/>
              </a:rPr>
              <a:t>.</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939802"/>
            <a:ext cx="8288866" cy="753531"/>
          </a:xfrm>
        </p:spPr>
        <p:txBody>
          <a:bodyPr>
            <a:normAutofit/>
          </a:bodyPr>
          <a:lstStyle/>
          <a:p>
            <a:pPr>
              <a:defRPr/>
            </a:pPr>
            <a:r>
              <a:rPr lang="en-US" sz="2400" dirty="0" smtClean="0">
                <a:latin typeface="Tahoma"/>
                <a:cs typeface="Tahoma"/>
              </a:rPr>
              <a:t>Varying only activity.</a:t>
            </a:r>
          </a:p>
          <a:p>
            <a:pPr>
              <a:defRPr/>
            </a:pPr>
            <a:endParaRPr lang="en-US" sz="2400" dirty="0" smtClean="0">
              <a:latin typeface="Tahoma"/>
              <a:cs typeface="Tahoma"/>
            </a:endParaRPr>
          </a:p>
        </p:txBody>
      </p:sp>
      <p:pic>
        <p:nvPicPr>
          <p:cNvPr id="5" name="Picture 4" descr="act.tif"/>
          <p:cNvPicPr>
            <a:picLocks noChangeAspect="1"/>
          </p:cNvPicPr>
          <p:nvPr/>
        </p:nvPicPr>
        <p:blipFill>
          <a:blip r:embed="rId3" cstate="print"/>
          <a:stretch>
            <a:fillRect/>
          </a:stretch>
        </p:blipFill>
        <p:spPr>
          <a:xfrm>
            <a:off x="1176865" y="1506006"/>
            <a:ext cx="6714065" cy="3706724"/>
          </a:xfrm>
          <a:prstGeom prst="rect">
            <a:avLst/>
          </a:prstGeom>
        </p:spPr>
      </p:pic>
      <p:sp>
        <p:nvSpPr>
          <p:cNvPr id="8" name="Content Placeholder 2"/>
          <p:cNvSpPr txBox="1">
            <a:spLocks/>
          </p:cNvSpPr>
          <p:nvPr/>
        </p:nvSpPr>
        <p:spPr bwMode="auto">
          <a:xfrm>
            <a:off x="855134" y="5477935"/>
            <a:ext cx="8288866" cy="13800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smtClean="0">
                <a:solidFill>
                  <a:srgbClr val="1C1511"/>
                </a:solidFill>
                <a:latin typeface="Tahoma"/>
                <a:cs typeface="Tahoma"/>
              </a:rPr>
              <a:t>Delay was obtained for 10 different activities.</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smtClean="0">
                <a:solidFill>
                  <a:srgbClr val="1C1511"/>
                </a:solidFill>
                <a:latin typeface="Tahoma"/>
                <a:cs typeface="Tahoma"/>
              </a:rPr>
              <a:t>2</a:t>
            </a:r>
            <a:r>
              <a:rPr lang="en-US" sz="2400" baseline="30000" dirty="0" smtClean="0">
                <a:solidFill>
                  <a:srgbClr val="1C1511"/>
                </a:solidFill>
                <a:latin typeface="Tahoma"/>
                <a:cs typeface="Tahoma"/>
              </a:rPr>
              <a:t>nd</a:t>
            </a:r>
            <a:r>
              <a:rPr lang="en-US" sz="2400" dirty="0" smtClean="0">
                <a:solidFill>
                  <a:srgbClr val="1C1511"/>
                </a:solidFill>
                <a:latin typeface="Tahoma"/>
                <a:cs typeface="Tahoma"/>
              </a:rPr>
              <a:t> order polynomial is a good approximation.</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kumimoji="0" lang="en-US" sz="2400" b="0" i="0" u="none" strike="noStrike" kern="1200" cap="none" spc="0" normalizeH="0" baseline="0" noProof="0" dirty="0" smtClean="0">
                <a:ln>
                  <a:noFill/>
                </a:ln>
                <a:solidFill>
                  <a:srgbClr val="1C1511"/>
                </a:solidFill>
                <a:effectLst/>
                <a:uLnTx/>
                <a:uFillTx/>
                <a:latin typeface="Tahoma"/>
                <a:ea typeface="+mn-ea"/>
                <a:cs typeface="Tahoma"/>
              </a:rPr>
              <a:t>Which</a:t>
            </a:r>
            <a:r>
              <a:rPr kumimoji="0" lang="en-US" sz="2400" b="0" i="0" u="none" strike="noStrike" kern="1200" cap="none" spc="0" normalizeH="0" noProof="0" dirty="0" smtClean="0">
                <a:ln>
                  <a:noFill/>
                </a:ln>
                <a:solidFill>
                  <a:srgbClr val="1C1511"/>
                </a:solidFill>
                <a:effectLst/>
                <a:uLnTx/>
                <a:uFillTx/>
                <a:latin typeface="Tahoma"/>
                <a:ea typeface="+mn-ea"/>
                <a:cs typeface="Tahoma"/>
              </a:rPr>
              <a:t> gives us a function to directly map activity to delay.</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12</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 </a:t>
            </a:r>
            <a:r>
              <a:rPr lang="en-US" dirty="0" err="1" smtClean="0">
                <a:solidFill>
                  <a:schemeClr val="bg2">
                    <a:lumMod val="10000"/>
                  </a:schemeClr>
                </a:solidFill>
                <a:latin typeface="Arial Black"/>
                <a:cs typeface="Arial Black"/>
              </a:rPr>
              <a:t>ctd</a:t>
            </a:r>
            <a:r>
              <a:rPr lang="en-US" dirty="0" smtClean="0">
                <a:solidFill>
                  <a:schemeClr val="bg2">
                    <a:lumMod val="10000"/>
                  </a:schemeClr>
                </a:solidFill>
                <a:latin typeface="Arial Black"/>
                <a:cs typeface="Arial Black"/>
              </a:rPr>
              <a:t>.</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939802"/>
            <a:ext cx="8288866" cy="753531"/>
          </a:xfrm>
        </p:spPr>
        <p:txBody>
          <a:bodyPr>
            <a:normAutofit/>
          </a:bodyPr>
          <a:lstStyle/>
          <a:p>
            <a:pPr>
              <a:defRPr/>
            </a:pPr>
            <a:r>
              <a:rPr lang="en-US" sz="2400" dirty="0" smtClean="0">
                <a:latin typeface="Tahoma"/>
                <a:cs typeface="Tahoma"/>
              </a:rPr>
              <a:t>Varying only stress time.</a:t>
            </a:r>
          </a:p>
          <a:p>
            <a:pPr>
              <a:defRPr/>
            </a:pPr>
            <a:endParaRPr lang="en-US" sz="2400" dirty="0" smtClean="0">
              <a:latin typeface="Tahoma"/>
              <a:cs typeface="Tahoma"/>
            </a:endParaRPr>
          </a:p>
        </p:txBody>
      </p:sp>
      <p:sp>
        <p:nvSpPr>
          <p:cNvPr id="8" name="Content Placeholder 2"/>
          <p:cNvSpPr txBox="1">
            <a:spLocks/>
          </p:cNvSpPr>
          <p:nvPr/>
        </p:nvSpPr>
        <p:spPr bwMode="auto">
          <a:xfrm>
            <a:off x="855134" y="5477935"/>
            <a:ext cx="8288866" cy="13800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smtClean="0">
                <a:solidFill>
                  <a:srgbClr val="1C1511"/>
                </a:solidFill>
                <a:latin typeface="Tahoma"/>
                <a:cs typeface="Tahoma"/>
              </a:rPr>
              <a:t>Delay was obtained for 10 different time.</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smtClean="0">
                <a:solidFill>
                  <a:srgbClr val="1C1511"/>
                </a:solidFill>
                <a:latin typeface="Tahoma"/>
                <a:cs typeface="Tahoma"/>
              </a:rPr>
              <a:t>2</a:t>
            </a:r>
            <a:r>
              <a:rPr lang="en-US" sz="2400" baseline="30000" dirty="0" smtClean="0">
                <a:solidFill>
                  <a:srgbClr val="1C1511"/>
                </a:solidFill>
                <a:latin typeface="Tahoma"/>
                <a:cs typeface="Tahoma"/>
              </a:rPr>
              <a:t>nd</a:t>
            </a:r>
            <a:r>
              <a:rPr lang="en-US" sz="2400" dirty="0" smtClean="0">
                <a:solidFill>
                  <a:srgbClr val="1C1511"/>
                </a:solidFill>
                <a:latin typeface="Tahoma"/>
                <a:cs typeface="Tahoma"/>
              </a:rPr>
              <a:t> order polynomial is a good approximation.</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kumimoji="0" lang="en-US" sz="2400" b="0" i="0" u="none" strike="noStrike" kern="1200" cap="none" spc="0" normalizeH="0" baseline="0" noProof="0" dirty="0" smtClean="0">
                <a:ln>
                  <a:noFill/>
                </a:ln>
                <a:solidFill>
                  <a:srgbClr val="1C1511"/>
                </a:solidFill>
                <a:effectLst/>
                <a:uLnTx/>
                <a:uFillTx/>
                <a:latin typeface="Tahoma"/>
                <a:ea typeface="+mn-ea"/>
                <a:cs typeface="Tahoma"/>
              </a:rPr>
              <a:t>Which</a:t>
            </a:r>
            <a:r>
              <a:rPr kumimoji="0" lang="en-US" sz="2400" b="0" i="0" u="none" strike="noStrike" kern="1200" cap="none" spc="0" normalizeH="0" noProof="0" dirty="0" smtClean="0">
                <a:ln>
                  <a:noFill/>
                </a:ln>
                <a:solidFill>
                  <a:srgbClr val="1C1511"/>
                </a:solidFill>
                <a:effectLst/>
                <a:uLnTx/>
                <a:uFillTx/>
                <a:latin typeface="Tahoma"/>
                <a:ea typeface="+mn-ea"/>
                <a:cs typeface="Tahoma"/>
              </a:rPr>
              <a:t> gives us a function to directly map stress time to delay.</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p:txBody>
      </p:sp>
      <p:pic>
        <p:nvPicPr>
          <p:cNvPr id="9" name="Picture 8" descr="time.tif"/>
          <p:cNvPicPr>
            <a:picLocks noChangeAspect="1"/>
          </p:cNvPicPr>
          <p:nvPr/>
        </p:nvPicPr>
        <p:blipFill>
          <a:blip r:embed="rId3" cstate="print"/>
          <a:stretch>
            <a:fillRect/>
          </a:stretch>
        </p:blipFill>
        <p:spPr>
          <a:xfrm>
            <a:off x="965041" y="1539875"/>
            <a:ext cx="6765025" cy="373485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13</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 </a:t>
            </a:r>
            <a:r>
              <a:rPr lang="en-US" dirty="0" err="1" smtClean="0">
                <a:solidFill>
                  <a:schemeClr val="bg2">
                    <a:lumMod val="10000"/>
                  </a:schemeClr>
                </a:solidFill>
                <a:latin typeface="Arial Black"/>
                <a:cs typeface="Arial Black"/>
              </a:rPr>
              <a:t>ctd</a:t>
            </a:r>
            <a:r>
              <a:rPr lang="en-US" dirty="0" smtClean="0">
                <a:solidFill>
                  <a:schemeClr val="bg2">
                    <a:lumMod val="10000"/>
                  </a:schemeClr>
                </a:solidFill>
                <a:latin typeface="Arial Black"/>
                <a:cs typeface="Arial Black"/>
              </a:rPr>
              <a:t>.</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939802"/>
            <a:ext cx="8288866" cy="753531"/>
          </a:xfrm>
        </p:spPr>
        <p:txBody>
          <a:bodyPr>
            <a:normAutofit lnSpcReduction="10000"/>
          </a:bodyPr>
          <a:lstStyle/>
          <a:p>
            <a:pPr>
              <a:defRPr/>
            </a:pPr>
            <a:r>
              <a:rPr lang="en-US" sz="2400" dirty="0" smtClean="0">
                <a:latin typeface="Tahoma"/>
                <a:cs typeface="Tahoma"/>
              </a:rPr>
              <a:t>Combining stress time and activity considering everything else being constant</a:t>
            </a:r>
          </a:p>
          <a:p>
            <a:pPr>
              <a:defRPr/>
            </a:pPr>
            <a:endParaRPr lang="en-US" sz="2400" dirty="0" smtClean="0">
              <a:latin typeface="Tahoma"/>
              <a:cs typeface="Tahoma"/>
            </a:endParaRPr>
          </a:p>
        </p:txBody>
      </p:sp>
      <p:sp>
        <p:nvSpPr>
          <p:cNvPr id="8" name="Content Placeholder 2"/>
          <p:cNvSpPr txBox="1">
            <a:spLocks/>
          </p:cNvSpPr>
          <p:nvPr/>
        </p:nvSpPr>
        <p:spPr bwMode="auto">
          <a:xfrm>
            <a:off x="855134" y="4648201"/>
            <a:ext cx="8288866" cy="19557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smtClean="0">
                <a:solidFill>
                  <a:srgbClr val="1C1511"/>
                </a:solidFill>
                <a:latin typeface="Tahoma"/>
                <a:cs typeface="Tahoma"/>
              </a:rPr>
              <a:t>9 variables a, b, …k </a:t>
            </a:r>
            <a:r>
              <a:rPr lang="en-US" sz="2400" dirty="0">
                <a:solidFill>
                  <a:srgbClr val="1C1511"/>
                </a:solidFill>
                <a:latin typeface="Tahoma"/>
                <a:cs typeface="Tahoma"/>
              </a:rPr>
              <a:t>n</a:t>
            </a:r>
            <a:r>
              <a:rPr lang="en-US" sz="2400" dirty="0" smtClean="0">
                <a:solidFill>
                  <a:srgbClr val="1C1511"/>
                </a:solidFill>
                <a:latin typeface="Tahoma"/>
                <a:cs typeface="Tahoma"/>
              </a:rPr>
              <a:t>eeded to construct the model</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smtClean="0">
                <a:solidFill>
                  <a:srgbClr val="1C1511"/>
                </a:solidFill>
                <a:latin typeface="Tahoma"/>
                <a:cs typeface="Tahoma"/>
              </a:rPr>
              <a:t>By using 9 different points </a:t>
            </a:r>
            <a:r>
              <a:rPr lang="en-US" sz="2400" dirty="0" err="1" smtClean="0">
                <a:solidFill>
                  <a:srgbClr val="1C1511"/>
                </a:solidFill>
                <a:latin typeface="Tahoma"/>
                <a:cs typeface="Tahoma"/>
              </a:rPr>
              <a:t>w.r.t</a:t>
            </a:r>
            <a:r>
              <a:rPr lang="en-US" sz="2400" dirty="0" smtClean="0">
                <a:solidFill>
                  <a:srgbClr val="1C1511"/>
                </a:solidFill>
                <a:latin typeface="Tahoma"/>
                <a:cs typeface="Tahoma"/>
              </a:rPr>
              <a:t> activity and time a, b,.. Can be obtained</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r>
              <a:rPr lang="en-US" sz="2400" dirty="0" err="1" smtClean="0">
                <a:solidFill>
                  <a:srgbClr val="1C1511"/>
                </a:solidFill>
                <a:latin typeface="Tahoma"/>
                <a:cs typeface="Tahoma"/>
              </a:rPr>
              <a:t>Matlab</a:t>
            </a:r>
            <a:r>
              <a:rPr lang="en-US" sz="2400" dirty="0" smtClean="0">
                <a:solidFill>
                  <a:srgbClr val="1C1511"/>
                </a:solidFill>
                <a:latin typeface="Tahoma"/>
                <a:cs typeface="Tahoma"/>
              </a:rPr>
              <a:t> can be used to solve this</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p:txBody>
      </p:sp>
      <p:sp>
        <p:nvSpPr>
          <p:cNvPr id="10" name="Content Placeholder 2"/>
          <p:cNvSpPr txBox="1">
            <a:spLocks/>
          </p:cNvSpPr>
          <p:nvPr/>
        </p:nvSpPr>
        <p:spPr bwMode="auto">
          <a:xfrm>
            <a:off x="1083732" y="2455336"/>
            <a:ext cx="8060267" cy="1837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lvl="0" indent="-342900" eaLnBrk="0" hangingPunct="0">
              <a:spcBef>
                <a:spcPct val="20000"/>
              </a:spcBef>
              <a:defRPr/>
            </a:pPr>
            <a:r>
              <a:rPr kumimoji="0" lang="en-US" sz="2400" b="0" i="1" u="none" strike="noStrike" kern="1200" cap="none" spc="0" normalizeH="0" baseline="0" noProof="0" dirty="0" smtClean="0">
                <a:ln>
                  <a:noFill/>
                </a:ln>
                <a:solidFill>
                  <a:srgbClr val="1C1511"/>
                </a:solidFill>
                <a:effectLst/>
                <a:uLnTx/>
                <a:uFillTx/>
                <a:latin typeface="+mn-lt"/>
                <a:ea typeface="PMingLiU-ExtB" pitchFamily="18" charset="-120"/>
                <a:cs typeface="Tahoma"/>
              </a:rPr>
              <a:t>T</a:t>
            </a:r>
            <a:r>
              <a:rPr kumimoji="0" lang="en-US" sz="2400" b="0" i="1" u="none" strike="noStrike" kern="1200" cap="none" spc="0" normalizeH="0" baseline="-25000" noProof="0" dirty="0" smtClean="0">
                <a:ln>
                  <a:noFill/>
                </a:ln>
                <a:solidFill>
                  <a:srgbClr val="1C1511"/>
                </a:solidFill>
                <a:effectLst/>
                <a:uLnTx/>
                <a:uFillTx/>
                <a:latin typeface="+mn-lt"/>
                <a:ea typeface="PMingLiU-ExtB" pitchFamily="18" charset="-120"/>
                <a:cs typeface="Tahoma"/>
              </a:rPr>
              <a:t>DG</a:t>
            </a:r>
            <a:r>
              <a:rPr kumimoji="0" lang="en-US" sz="2400" b="0" i="1" u="none" strike="noStrike" kern="1200" cap="none" spc="0" normalizeH="0" baseline="0" noProof="0" dirty="0" smtClean="0">
                <a:ln>
                  <a:noFill/>
                </a:ln>
                <a:solidFill>
                  <a:srgbClr val="1C1511"/>
                </a:solidFill>
                <a:effectLst/>
                <a:uLnTx/>
                <a:uFillTx/>
                <a:latin typeface="+mn-lt"/>
                <a:ea typeface="PMingLiU-ExtB" pitchFamily="18" charset="-120"/>
                <a:cs typeface="Tahoma"/>
              </a:rPr>
              <a:t>= (a1*t</a:t>
            </a:r>
            <a:r>
              <a:rPr kumimoji="0" lang="en-US" sz="2400" b="0" i="1" u="none" strike="noStrike" kern="1200" cap="none" spc="0" normalizeH="0" baseline="30000" noProof="0" dirty="0" smtClean="0">
                <a:ln>
                  <a:noFill/>
                </a:ln>
                <a:solidFill>
                  <a:srgbClr val="1C1511"/>
                </a:solidFill>
                <a:effectLst/>
                <a:uLnTx/>
                <a:uFillTx/>
                <a:latin typeface="+mn-lt"/>
                <a:ea typeface="PMingLiU-ExtB" pitchFamily="18" charset="-120"/>
                <a:cs typeface="Tahoma"/>
              </a:rPr>
              <a:t>2</a:t>
            </a:r>
            <a:r>
              <a:rPr kumimoji="0" lang="en-US" sz="2400" b="0" i="1" u="none" strike="noStrike" kern="1200" cap="none" spc="0" normalizeH="0" baseline="0" noProof="0" dirty="0" smtClean="0">
                <a:ln>
                  <a:noFill/>
                </a:ln>
                <a:solidFill>
                  <a:srgbClr val="1C1511"/>
                </a:solidFill>
                <a:effectLst/>
                <a:uLnTx/>
                <a:uFillTx/>
                <a:latin typeface="+mn-lt"/>
                <a:ea typeface="PMingLiU-ExtB" pitchFamily="18" charset="-120"/>
                <a:cs typeface="Tahoma"/>
              </a:rPr>
              <a:t>+b1*t+c1)*(a2*</a:t>
            </a:r>
            <a:r>
              <a:rPr kumimoji="0" lang="el-GR" sz="2400" b="0" i="1" u="none" strike="noStrike" kern="1200" cap="none" spc="0" normalizeH="0" baseline="0" noProof="0" dirty="0" smtClean="0">
                <a:ln>
                  <a:noFill/>
                </a:ln>
                <a:solidFill>
                  <a:srgbClr val="1C1511"/>
                </a:solidFill>
                <a:effectLst/>
                <a:uLnTx/>
                <a:uFillTx/>
                <a:latin typeface="+mn-lt"/>
                <a:ea typeface="PMingLiU-ExtB" pitchFamily="18" charset="-120"/>
                <a:cs typeface="Tahoma"/>
              </a:rPr>
              <a:t>α</a:t>
            </a:r>
            <a:r>
              <a:rPr lang="en-US" sz="2400" i="1" baseline="30000" dirty="0">
                <a:solidFill>
                  <a:srgbClr val="1C1511"/>
                </a:solidFill>
                <a:latin typeface="+mn-lt"/>
                <a:ea typeface="PMingLiU-ExtB" pitchFamily="18" charset="-120"/>
                <a:cs typeface="Tahoma"/>
              </a:rPr>
              <a:t>2</a:t>
            </a:r>
            <a:r>
              <a:rPr lang="en-US" sz="2400" i="1" dirty="0">
                <a:solidFill>
                  <a:srgbClr val="1C1511"/>
                </a:solidFill>
                <a:latin typeface="+mn-lt"/>
                <a:ea typeface="PMingLiU-ExtB" pitchFamily="18" charset="-120"/>
                <a:cs typeface="Tahoma"/>
              </a:rPr>
              <a:t>+ b</a:t>
            </a:r>
            <a:r>
              <a:rPr lang="en-US" sz="2400" i="1" dirty="0" smtClean="0">
                <a:solidFill>
                  <a:srgbClr val="1C1511"/>
                </a:solidFill>
                <a:latin typeface="+mn-lt"/>
                <a:ea typeface="PMingLiU-ExtB" pitchFamily="18" charset="-120"/>
                <a:cs typeface="Tahoma"/>
              </a:rPr>
              <a:t>2*</a:t>
            </a:r>
            <a:r>
              <a:rPr lang="el-GR" sz="2400" i="1" dirty="0" smtClean="0">
                <a:solidFill>
                  <a:srgbClr val="1C1511"/>
                </a:solidFill>
                <a:latin typeface="+mn-lt"/>
                <a:ea typeface="PMingLiU-ExtB" pitchFamily="18" charset="-120"/>
                <a:cs typeface="Tahoma"/>
              </a:rPr>
              <a:t>α</a:t>
            </a:r>
            <a:r>
              <a:rPr lang="en-US" sz="2400" i="1" dirty="0" smtClean="0">
                <a:solidFill>
                  <a:srgbClr val="1C1511"/>
                </a:solidFill>
                <a:latin typeface="+mn-lt"/>
                <a:ea typeface="PMingLiU-ExtB" pitchFamily="18" charset="-120"/>
                <a:cs typeface="Tahoma"/>
              </a:rPr>
              <a:t>+c2)</a:t>
            </a:r>
          </a:p>
          <a:p>
            <a:pPr marL="342900" lvl="0" indent="-342900" eaLnBrk="0" hangingPunct="0">
              <a:spcBef>
                <a:spcPct val="20000"/>
              </a:spcBef>
              <a:defRPr/>
            </a:pPr>
            <a:endParaRPr kumimoji="0" lang="en-US" sz="2400" b="0" i="1" u="none" strike="noStrike" kern="1200" cap="none" spc="0" normalizeH="0" baseline="0" noProof="0" dirty="0" smtClean="0">
              <a:ln>
                <a:noFill/>
              </a:ln>
              <a:solidFill>
                <a:srgbClr val="1C1511"/>
              </a:solidFill>
              <a:effectLst/>
              <a:uLnTx/>
              <a:uFillTx/>
              <a:latin typeface="+mn-lt"/>
              <a:ea typeface="PMingLiU-ExtB" pitchFamily="18" charset="-120"/>
              <a:cs typeface="Tahoma"/>
            </a:endParaRPr>
          </a:p>
          <a:p>
            <a:pPr marL="342900" indent="-342900" eaLnBrk="0" hangingPunct="0">
              <a:spcBef>
                <a:spcPct val="20000"/>
              </a:spcBef>
              <a:defRPr/>
            </a:pPr>
            <a:r>
              <a:rPr lang="en-US" sz="2400" i="1" dirty="0" smtClean="0">
                <a:solidFill>
                  <a:srgbClr val="1C1511"/>
                </a:solidFill>
                <a:ea typeface="PMingLiU-ExtB" pitchFamily="18" charset="-120"/>
                <a:cs typeface="Tahoma"/>
              </a:rPr>
              <a:t>T</a:t>
            </a:r>
            <a:r>
              <a:rPr lang="en-US" sz="2400" i="1" baseline="-25000" dirty="0" smtClean="0">
                <a:solidFill>
                  <a:srgbClr val="1C1511"/>
                </a:solidFill>
                <a:ea typeface="PMingLiU-ExtB" pitchFamily="18" charset="-120"/>
                <a:cs typeface="Tahoma"/>
              </a:rPr>
              <a:t>DG</a:t>
            </a:r>
            <a:r>
              <a:rPr lang="en-US" sz="2400" i="1" dirty="0" smtClean="0">
                <a:solidFill>
                  <a:srgbClr val="1C1511"/>
                </a:solidFill>
                <a:ea typeface="PMingLiU-ExtB" pitchFamily="18" charset="-120"/>
                <a:cs typeface="Tahoma"/>
              </a:rPr>
              <a:t>=a*t</a:t>
            </a:r>
            <a:r>
              <a:rPr lang="en-US" sz="2400" i="1" baseline="30000" dirty="0" smtClean="0">
                <a:solidFill>
                  <a:srgbClr val="1C1511"/>
                </a:solidFill>
                <a:ea typeface="PMingLiU-ExtB" pitchFamily="18" charset="-120"/>
                <a:cs typeface="Tahoma"/>
              </a:rPr>
              <a:t>2</a:t>
            </a:r>
            <a:r>
              <a:rPr lang="en-US" sz="2400" i="1" dirty="0" smtClean="0">
                <a:solidFill>
                  <a:srgbClr val="1C1511"/>
                </a:solidFill>
                <a:ea typeface="PMingLiU-ExtB" pitchFamily="18" charset="-120"/>
                <a:cs typeface="Tahoma"/>
              </a:rPr>
              <a:t>*</a:t>
            </a:r>
            <a:r>
              <a:rPr lang="el-GR" sz="2400" i="1" dirty="0">
                <a:solidFill>
                  <a:srgbClr val="1C1511"/>
                </a:solidFill>
                <a:ea typeface="PMingLiU-ExtB" pitchFamily="18" charset="-120"/>
                <a:cs typeface="Tahoma"/>
              </a:rPr>
              <a:t>α</a:t>
            </a:r>
            <a:r>
              <a:rPr lang="en-US" sz="2400" i="1" baseline="30000" dirty="0" smtClean="0">
                <a:solidFill>
                  <a:srgbClr val="1C1511"/>
                </a:solidFill>
                <a:ea typeface="PMingLiU-ExtB" pitchFamily="18" charset="-120"/>
                <a:cs typeface="Tahoma"/>
              </a:rPr>
              <a:t>2</a:t>
            </a:r>
            <a:r>
              <a:rPr lang="en-US" sz="2400" i="1" dirty="0" smtClean="0">
                <a:solidFill>
                  <a:srgbClr val="1C1511"/>
                </a:solidFill>
                <a:ea typeface="PMingLiU-ExtB" pitchFamily="18" charset="-120"/>
                <a:cs typeface="Tahoma"/>
              </a:rPr>
              <a:t>+b*t*</a:t>
            </a:r>
            <a:r>
              <a:rPr lang="el-GR" sz="2400" i="1" dirty="0">
                <a:solidFill>
                  <a:srgbClr val="1C1511"/>
                </a:solidFill>
                <a:ea typeface="PMingLiU-ExtB" pitchFamily="18" charset="-120"/>
                <a:cs typeface="Tahoma"/>
              </a:rPr>
              <a:t>α</a:t>
            </a:r>
            <a:r>
              <a:rPr lang="en-US" sz="2400" i="1" baseline="30000" dirty="0" smtClean="0">
                <a:solidFill>
                  <a:srgbClr val="1C1511"/>
                </a:solidFill>
                <a:ea typeface="PMingLiU-ExtB" pitchFamily="18" charset="-120"/>
                <a:cs typeface="Tahoma"/>
              </a:rPr>
              <a:t>2</a:t>
            </a:r>
            <a:r>
              <a:rPr lang="en-US" sz="2400" i="1" dirty="0" smtClean="0">
                <a:solidFill>
                  <a:srgbClr val="1C1511"/>
                </a:solidFill>
                <a:ea typeface="PMingLiU-ExtB" pitchFamily="18" charset="-120"/>
                <a:cs typeface="Tahoma"/>
              </a:rPr>
              <a:t>+c*</a:t>
            </a:r>
            <a:r>
              <a:rPr lang="el-GR" sz="2400" i="1" dirty="0">
                <a:solidFill>
                  <a:srgbClr val="1C1511"/>
                </a:solidFill>
                <a:ea typeface="PMingLiU-ExtB" pitchFamily="18" charset="-120"/>
                <a:cs typeface="Tahoma"/>
              </a:rPr>
              <a:t>α</a:t>
            </a:r>
            <a:r>
              <a:rPr lang="en-US" sz="2400" i="1" baseline="30000" dirty="0">
                <a:solidFill>
                  <a:srgbClr val="1C1511"/>
                </a:solidFill>
                <a:ea typeface="PMingLiU-ExtB" pitchFamily="18" charset="-120"/>
                <a:cs typeface="Tahoma"/>
              </a:rPr>
              <a:t>2</a:t>
            </a:r>
            <a:r>
              <a:rPr lang="en-US" sz="2400" i="1" dirty="0" smtClean="0">
                <a:solidFill>
                  <a:srgbClr val="1C1511"/>
                </a:solidFill>
                <a:ea typeface="PMingLiU-ExtB" pitchFamily="18" charset="-120"/>
                <a:cs typeface="Tahoma"/>
              </a:rPr>
              <a:t> + d*t</a:t>
            </a:r>
            <a:r>
              <a:rPr lang="en-US" sz="2400" i="1" baseline="30000" dirty="0" smtClean="0">
                <a:solidFill>
                  <a:srgbClr val="1C1511"/>
                </a:solidFill>
                <a:ea typeface="PMingLiU-ExtB" pitchFamily="18" charset="-120"/>
                <a:cs typeface="Tahoma"/>
              </a:rPr>
              <a:t>2</a:t>
            </a:r>
            <a:r>
              <a:rPr lang="en-US" sz="2400" i="1" dirty="0" smtClean="0">
                <a:solidFill>
                  <a:srgbClr val="1C1511"/>
                </a:solidFill>
                <a:ea typeface="PMingLiU-ExtB" pitchFamily="18" charset="-120"/>
                <a:cs typeface="Tahoma"/>
              </a:rPr>
              <a:t>*</a:t>
            </a:r>
            <a:r>
              <a:rPr lang="el-GR" sz="2400" i="1" dirty="0" smtClean="0">
                <a:solidFill>
                  <a:srgbClr val="1C1511"/>
                </a:solidFill>
                <a:ea typeface="PMingLiU-ExtB" pitchFamily="18" charset="-120"/>
                <a:cs typeface="Tahoma"/>
              </a:rPr>
              <a:t>α</a:t>
            </a:r>
            <a:r>
              <a:rPr lang="en-US" sz="2400" i="1" dirty="0" smtClean="0">
                <a:solidFill>
                  <a:srgbClr val="1C1511"/>
                </a:solidFill>
                <a:ea typeface="PMingLiU-ExtB" pitchFamily="18" charset="-120"/>
                <a:cs typeface="Tahoma"/>
              </a:rPr>
              <a:t>+e*t*</a:t>
            </a:r>
            <a:r>
              <a:rPr lang="el-GR" sz="2400" i="1" dirty="0" smtClean="0">
                <a:solidFill>
                  <a:srgbClr val="1C1511"/>
                </a:solidFill>
                <a:ea typeface="PMingLiU-ExtB" pitchFamily="18" charset="-120"/>
                <a:cs typeface="Tahoma"/>
              </a:rPr>
              <a:t>α</a:t>
            </a:r>
            <a:r>
              <a:rPr lang="en-US" sz="2400" i="1" dirty="0" smtClean="0">
                <a:solidFill>
                  <a:srgbClr val="1C1511"/>
                </a:solidFill>
                <a:ea typeface="PMingLiU-ExtB" pitchFamily="18" charset="-120"/>
                <a:cs typeface="Tahoma"/>
              </a:rPr>
              <a:t>+</a:t>
            </a:r>
            <a:r>
              <a:rPr lang="el-GR" sz="2400" i="1" dirty="0" smtClean="0">
                <a:solidFill>
                  <a:srgbClr val="1C1511"/>
                </a:solidFill>
                <a:ea typeface="PMingLiU-ExtB" pitchFamily="18" charset="-120"/>
                <a:cs typeface="Tahoma"/>
              </a:rPr>
              <a:t> </a:t>
            </a:r>
            <a:r>
              <a:rPr lang="en-US" sz="2400" i="1" dirty="0" smtClean="0">
                <a:solidFill>
                  <a:srgbClr val="1C1511"/>
                </a:solidFill>
                <a:ea typeface="PMingLiU-ExtB" pitchFamily="18" charset="-120"/>
                <a:cs typeface="Tahoma"/>
              </a:rPr>
              <a:t>f*</a:t>
            </a:r>
            <a:r>
              <a:rPr lang="el-GR" sz="2400" i="1" dirty="0">
                <a:solidFill>
                  <a:srgbClr val="1C1511"/>
                </a:solidFill>
                <a:ea typeface="PMingLiU-ExtB" pitchFamily="18" charset="-120"/>
                <a:cs typeface="Tahoma"/>
              </a:rPr>
              <a:t> </a:t>
            </a:r>
            <a:r>
              <a:rPr lang="el-GR" sz="2400" i="1" dirty="0" smtClean="0">
                <a:solidFill>
                  <a:srgbClr val="1C1511"/>
                </a:solidFill>
                <a:ea typeface="PMingLiU-ExtB" pitchFamily="18" charset="-120"/>
                <a:cs typeface="Tahoma"/>
              </a:rPr>
              <a:t>α</a:t>
            </a:r>
            <a:r>
              <a:rPr lang="en-US" sz="2400" i="1" dirty="0" smtClean="0">
                <a:solidFill>
                  <a:srgbClr val="1C1511"/>
                </a:solidFill>
                <a:ea typeface="PMingLiU-ExtB" pitchFamily="18" charset="-120"/>
                <a:cs typeface="Tahoma"/>
              </a:rPr>
              <a:t>+g*t</a:t>
            </a:r>
            <a:r>
              <a:rPr lang="en-US" sz="2400" i="1" baseline="30000" dirty="0" smtClean="0">
                <a:solidFill>
                  <a:srgbClr val="1C1511"/>
                </a:solidFill>
                <a:ea typeface="PMingLiU-ExtB" pitchFamily="18" charset="-120"/>
                <a:cs typeface="Tahoma"/>
              </a:rPr>
              <a:t>2</a:t>
            </a:r>
            <a:r>
              <a:rPr lang="en-US" sz="2400" i="1" dirty="0" smtClean="0">
                <a:solidFill>
                  <a:srgbClr val="1C1511"/>
                </a:solidFill>
                <a:ea typeface="PMingLiU-ExtB" pitchFamily="18" charset="-120"/>
                <a:cs typeface="Tahoma"/>
              </a:rPr>
              <a:t> +h*</a:t>
            </a:r>
            <a:r>
              <a:rPr lang="en-US" sz="2400" i="1" dirty="0" err="1" smtClean="0">
                <a:solidFill>
                  <a:srgbClr val="1C1511"/>
                </a:solidFill>
                <a:ea typeface="PMingLiU-ExtB" pitchFamily="18" charset="-120"/>
                <a:cs typeface="Tahoma"/>
              </a:rPr>
              <a:t>t+k</a:t>
            </a:r>
            <a:endParaRPr lang="en-US" sz="2400" i="1" dirty="0">
              <a:solidFill>
                <a:srgbClr val="1C1511"/>
              </a:solidFill>
              <a:ea typeface="PMingLiU-ExtB" pitchFamily="18" charset="-120"/>
              <a:cs typeface="Tahoma"/>
            </a:endParaRPr>
          </a:p>
          <a:p>
            <a:pPr marL="342900" lvl="0" indent="-342900" eaLnBrk="0" hangingPunct="0">
              <a:spcBef>
                <a:spcPct val="20000"/>
              </a:spcBef>
              <a:defRPr/>
            </a:pPr>
            <a:endParaRPr kumimoji="0" lang="en-US" sz="2400" b="0" i="1" u="none" strike="noStrike" kern="1200" cap="none" spc="0" normalizeH="0" baseline="0" noProof="0" dirty="0" smtClean="0">
              <a:ln>
                <a:noFill/>
              </a:ln>
              <a:solidFill>
                <a:srgbClr val="1C1511"/>
              </a:solidFill>
              <a:effectLst/>
              <a:uLnTx/>
              <a:uFillTx/>
              <a:latin typeface="+mn-lt"/>
              <a:ea typeface="PMingLiU-ExtB" pitchFamily="18" charset="-120"/>
              <a:cs typeface="Tahoma"/>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14</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 </a:t>
            </a:r>
            <a:r>
              <a:rPr lang="en-US" dirty="0" err="1" smtClean="0">
                <a:solidFill>
                  <a:schemeClr val="bg2">
                    <a:lumMod val="10000"/>
                  </a:schemeClr>
                </a:solidFill>
                <a:latin typeface="Arial Black"/>
                <a:cs typeface="Arial Black"/>
              </a:rPr>
              <a:t>ctd</a:t>
            </a:r>
            <a:r>
              <a:rPr lang="en-US" dirty="0" smtClean="0">
                <a:solidFill>
                  <a:schemeClr val="bg2">
                    <a:lumMod val="10000"/>
                  </a:schemeClr>
                </a:solidFill>
                <a:latin typeface="Arial Black"/>
                <a:cs typeface="Arial Black"/>
              </a:rPr>
              <a:t>.</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745067" y="939802"/>
            <a:ext cx="8398933" cy="1058331"/>
          </a:xfrm>
        </p:spPr>
        <p:txBody>
          <a:bodyPr>
            <a:normAutofit/>
          </a:bodyPr>
          <a:lstStyle/>
          <a:p>
            <a:pPr>
              <a:defRPr/>
            </a:pPr>
            <a:r>
              <a:rPr lang="en-US" sz="2400" dirty="0" smtClean="0">
                <a:latin typeface="Tahoma"/>
                <a:cs typeface="Tahoma"/>
              </a:rPr>
              <a:t>Coefficients were obtained using the explained procedure.</a:t>
            </a:r>
          </a:p>
          <a:p>
            <a:pPr>
              <a:defRPr/>
            </a:pPr>
            <a:r>
              <a:rPr lang="en-US" sz="2400" dirty="0" smtClean="0">
                <a:latin typeface="Tahoma"/>
                <a:cs typeface="Tahoma"/>
              </a:rPr>
              <a:t>Model was constructed</a:t>
            </a:r>
          </a:p>
          <a:p>
            <a:pPr>
              <a:defRPr/>
            </a:pPr>
            <a:endParaRPr lang="en-US" sz="2400" dirty="0" smtClean="0">
              <a:latin typeface="Tahoma"/>
              <a:cs typeface="Tahoma"/>
            </a:endParaRPr>
          </a:p>
        </p:txBody>
      </p:sp>
      <p:pic>
        <p:nvPicPr>
          <p:cNvPr id="9" name="Picture 8" descr="time_act.tif"/>
          <p:cNvPicPr>
            <a:picLocks noChangeAspect="1"/>
          </p:cNvPicPr>
          <p:nvPr/>
        </p:nvPicPr>
        <p:blipFill>
          <a:blip r:embed="rId3" cstate="print"/>
          <a:stretch>
            <a:fillRect/>
          </a:stretch>
        </p:blipFill>
        <p:spPr>
          <a:xfrm>
            <a:off x="999067" y="1903941"/>
            <a:ext cx="7340600" cy="4052623"/>
          </a:xfrm>
          <a:prstGeom prst="rect">
            <a:avLst/>
          </a:prstGeom>
        </p:spPr>
      </p:pic>
      <p:sp>
        <p:nvSpPr>
          <p:cNvPr id="11" name="Content Placeholder 2"/>
          <p:cNvSpPr txBox="1">
            <a:spLocks/>
          </p:cNvSpPr>
          <p:nvPr/>
        </p:nvSpPr>
        <p:spPr bwMode="auto">
          <a:xfrm>
            <a:off x="2650067" y="6002867"/>
            <a:ext cx="4715933" cy="6519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Tx/>
              <a:tabLst/>
              <a:defRPr/>
            </a:pPr>
            <a:r>
              <a:rPr kumimoji="0" lang="en-US" sz="2400" b="1" i="0" u="none" strike="noStrike" kern="1200" cap="none" spc="0" normalizeH="0" baseline="0" noProof="0" dirty="0" smtClean="0">
                <a:ln>
                  <a:noFill/>
                </a:ln>
                <a:solidFill>
                  <a:srgbClr val="1C1511"/>
                </a:solidFill>
                <a:effectLst/>
                <a:uLnTx/>
                <a:uFillTx/>
                <a:latin typeface="Tahoma"/>
                <a:ea typeface="+mn-ea"/>
                <a:cs typeface="Tahoma"/>
              </a:rPr>
              <a:t>Maximum Error 0.5%</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15</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939802"/>
            <a:ext cx="8288866" cy="5918198"/>
          </a:xfrm>
        </p:spPr>
        <p:txBody>
          <a:bodyPr>
            <a:normAutofit/>
          </a:bodyPr>
          <a:lstStyle/>
          <a:p>
            <a:pPr>
              <a:defRPr/>
            </a:pPr>
            <a:r>
              <a:rPr lang="en-US" sz="2400" dirty="0" smtClean="0">
                <a:latin typeface="Tahoma"/>
                <a:cs typeface="Tahoma"/>
              </a:rPr>
              <a:t>Proceeding this way dependence on other 3 parameters VDD, Temp and </a:t>
            </a:r>
            <a:r>
              <a:rPr lang="en-US" sz="2400" dirty="0" err="1" smtClean="0">
                <a:latin typeface="Tahoma"/>
                <a:cs typeface="Tahoma"/>
              </a:rPr>
              <a:t>fanout</a:t>
            </a:r>
            <a:r>
              <a:rPr lang="en-US" sz="2400" dirty="0" smtClean="0">
                <a:latin typeface="Tahoma"/>
                <a:cs typeface="Tahoma"/>
              </a:rPr>
              <a:t> can be established.</a:t>
            </a:r>
          </a:p>
          <a:p>
            <a:pPr>
              <a:defRPr/>
            </a:pPr>
            <a:endParaRPr lang="en-US" sz="2400" dirty="0" smtClean="0">
              <a:latin typeface="Tahoma"/>
              <a:cs typeface="Tahoma"/>
            </a:endParaRPr>
          </a:p>
          <a:p>
            <a:pPr>
              <a:defRPr/>
            </a:pPr>
            <a:r>
              <a:rPr lang="en-US" sz="2400" dirty="0" smtClean="0">
                <a:latin typeface="Tahoma"/>
                <a:cs typeface="Tahoma"/>
              </a:rPr>
              <a:t>Advantages of this model</a:t>
            </a:r>
          </a:p>
          <a:p>
            <a:pPr lvl="1">
              <a:defRPr/>
            </a:pPr>
            <a:r>
              <a:rPr lang="en-US" sz="1600" dirty="0" smtClean="0">
                <a:solidFill>
                  <a:schemeClr val="bg2">
                    <a:lumMod val="10000"/>
                  </a:schemeClr>
                </a:solidFill>
                <a:latin typeface="Tahoma"/>
                <a:cs typeface="Tahoma"/>
              </a:rPr>
              <a:t>While we are presenting the solution in the context of reliability, the equation with P, T and V can easily be established for any standard cell.</a:t>
            </a:r>
          </a:p>
          <a:p>
            <a:pPr lvl="1">
              <a:defRPr/>
            </a:pPr>
            <a:r>
              <a:rPr lang="en-US" sz="1600" dirty="0" smtClean="0">
                <a:solidFill>
                  <a:schemeClr val="bg2">
                    <a:lumMod val="10000"/>
                  </a:schemeClr>
                </a:solidFill>
                <a:latin typeface="Tahoma"/>
                <a:cs typeface="Tahoma"/>
              </a:rPr>
              <a:t>Potential to replace .</a:t>
            </a:r>
            <a:r>
              <a:rPr lang="en-US" sz="1600" dirty="0" err="1" smtClean="0">
                <a:solidFill>
                  <a:schemeClr val="bg2">
                    <a:lumMod val="10000"/>
                  </a:schemeClr>
                </a:solidFill>
                <a:latin typeface="Tahoma"/>
                <a:cs typeface="Tahoma"/>
              </a:rPr>
              <a:t>libs</a:t>
            </a:r>
            <a:endParaRPr lang="en-US" sz="1600" dirty="0" smtClean="0">
              <a:solidFill>
                <a:schemeClr val="bg2">
                  <a:lumMod val="10000"/>
                </a:schemeClr>
              </a:solidFill>
              <a:latin typeface="Tahoma"/>
              <a:cs typeface="Tahoma"/>
            </a:endParaRPr>
          </a:p>
          <a:p>
            <a:pPr lvl="1">
              <a:defRPr/>
            </a:pPr>
            <a:r>
              <a:rPr lang="en-US" sz="1600" dirty="0" smtClean="0">
                <a:solidFill>
                  <a:schemeClr val="bg2">
                    <a:lumMod val="10000"/>
                  </a:schemeClr>
                </a:solidFill>
                <a:latin typeface="Tahoma"/>
                <a:cs typeface="Tahoma"/>
              </a:rPr>
              <a:t>Having delay or other characteristics in the form of equation can provide great flexibility in terms of library creation and accounting for cross domain analysis, etc, can enable DVFS in SOC flow.</a:t>
            </a:r>
          </a:p>
          <a:p>
            <a:pPr>
              <a:defRPr/>
            </a:pPr>
            <a:endParaRPr lang="en-US" sz="2400" dirty="0" smtClean="0">
              <a:latin typeface="Tahoma"/>
              <a:cs typeface="Tahoma"/>
            </a:endParaRPr>
          </a:p>
          <a:p>
            <a:pPr>
              <a:defRPr/>
            </a:pPr>
            <a:r>
              <a:rPr lang="en-US" sz="2400" dirty="0" smtClean="0">
                <a:latin typeface="Tahoma"/>
                <a:cs typeface="Tahoma"/>
              </a:rPr>
              <a:t>Since VDD, Temp and </a:t>
            </a:r>
            <a:r>
              <a:rPr lang="en-US" sz="2400" dirty="0" err="1" smtClean="0">
                <a:latin typeface="Tahoma"/>
                <a:cs typeface="Tahoma"/>
              </a:rPr>
              <a:t>fanout</a:t>
            </a:r>
            <a:r>
              <a:rPr lang="en-US" sz="2400" dirty="0" smtClean="0">
                <a:latin typeface="Tahoma"/>
                <a:cs typeface="Tahoma"/>
              </a:rPr>
              <a:t> are more static than others, we kept the model at this level only. </a:t>
            </a:r>
          </a:p>
          <a:p>
            <a:pPr>
              <a:defRPr/>
            </a:pPr>
            <a:endParaRPr lang="en-US" sz="2400" dirty="0" smtClean="0">
              <a:latin typeface="Tahoma"/>
              <a:cs typeface="Tahoma"/>
            </a:endParaRPr>
          </a:p>
          <a:p>
            <a:pPr>
              <a:defRPr/>
            </a:pPr>
            <a:r>
              <a:rPr lang="en-US" sz="2400" dirty="0" smtClean="0">
                <a:latin typeface="Tahoma"/>
                <a:cs typeface="Tahoma"/>
              </a:rPr>
              <a:t>For each combination of VDD, Temp and </a:t>
            </a:r>
            <a:r>
              <a:rPr lang="en-US" sz="2400" dirty="0" err="1" smtClean="0">
                <a:latin typeface="Tahoma"/>
                <a:cs typeface="Tahoma"/>
              </a:rPr>
              <a:t>fanout</a:t>
            </a:r>
            <a:r>
              <a:rPr lang="en-US" sz="2400" dirty="0" smtClean="0">
                <a:latin typeface="Tahoma"/>
                <a:cs typeface="Tahoma"/>
              </a:rPr>
              <a:t>, the 9 variable matrix was evaluated.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16</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939802"/>
            <a:ext cx="8288866" cy="5918198"/>
          </a:xfrm>
        </p:spPr>
        <p:txBody>
          <a:bodyPr>
            <a:normAutofit/>
          </a:bodyPr>
          <a:lstStyle/>
          <a:p>
            <a:pPr>
              <a:defRPr/>
            </a:pPr>
            <a:r>
              <a:rPr lang="en-US" sz="2400" dirty="0" smtClean="0">
                <a:latin typeface="Tahoma"/>
                <a:cs typeface="Tahoma"/>
              </a:rPr>
              <a:t>Applying the preceding procedure models for each standard cell can be constructed in the similar fashion</a:t>
            </a:r>
          </a:p>
          <a:p>
            <a:pPr>
              <a:defRPr/>
            </a:pPr>
            <a:endParaRPr lang="en-US" sz="2400" dirty="0" smtClean="0">
              <a:latin typeface="Tahoma"/>
              <a:cs typeface="Tahoma"/>
            </a:endParaRPr>
          </a:p>
          <a:p>
            <a:pPr>
              <a:defRPr/>
            </a:pPr>
            <a:r>
              <a:rPr lang="en-US" sz="2400" dirty="0" smtClean="0">
                <a:latin typeface="Tahoma"/>
                <a:cs typeface="Tahoma"/>
              </a:rPr>
              <a:t>However similarity in the std. cell architecture can be leveraged. </a:t>
            </a:r>
          </a:p>
          <a:p>
            <a:pPr>
              <a:defRPr/>
            </a:pPr>
            <a:endParaRPr lang="en-US" sz="2400" dirty="0" smtClean="0">
              <a:latin typeface="Tahoma"/>
              <a:cs typeface="Tahoma"/>
            </a:endParaRPr>
          </a:p>
          <a:p>
            <a:pPr>
              <a:defRPr/>
            </a:pPr>
            <a:r>
              <a:rPr lang="en-US" sz="2400" dirty="0" smtClean="0">
                <a:latin typeface="Tahoma"/>
                <a:cs typeface="Tahoma"/>
              </a:rPr>
              <a:t>Each standard cell essentially has push-pull structure like inverter, so they are likely to degrade in the similar fashion.</a:t>
            </a:r>
          </a:p>
          <a:p>
            <a:pPr>
              <a:defRPr/>
            </a:pPr>
            <a:endParaRPr lang="en-US" sz="2400" dirty="0" smtClean="0">
              <a:latin typeface="Tahoma"/>
              <a:cs typeface="Tahoma"/>
            </a:endParaRPr>
          </a:p>
          <a:p>
            <a:pPr>
              <a:defRPr/>
            </a:pPr>
            <a:r>
              <a:rPr lang="en-US" sz="2400" dirty="0" smtClean="0">
                <a:latin typeface="Tahoma"/>
                <a:cs typeface="Tahoma"/>
              </a:rPr>
              <a:t>To evaluate this we obtained the relative delay of both inverter and other standard cell and compared.</a:t>
            </a:r>
          </a:p>
          <a:p>
            <a:pPr>
              <a:defRPr/>
            </a:pPr>
            <a:endParaRPr lang="en-US" sz="2400" dirty="0" smtClean="0">
              <a:latin typeface="Tahoma"/>
              <a:cs typeface="Tahom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17</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Standard Cell Model</a:t>
            </a:r>
            <a:endParaRPr lang="en-US" dirty="0">
              <a:solidFill>
                <a:schemeClr val="bg2">
                  <a:lumMod val="10000"/>
                </a:schemeClr>
              </a:solidFill>
              <a:latin typeface="Arial Black"/>
              <a:cs typeface="Arial Black"/>
            </a:endParaRPr>
          </a:p>
        </p:txBody>
      </p:sp>
      <p:pic>
        <p:nvPicPr>
          <p:cNvPr id="6" name="Picture 5" descr="time_act_nor.tif"/>
          <p:cNvPicPr>
            <a:picLocks noChangeAspect="1"/>
          </p:cNvPicPr>
          <p:nvPr/>
        </p:nvPicPr>
        <p:blipFill>
          <a:blip r:embed="rId3" cstate="print"/>
          <a:stretch>
            <a:fillRect/>
          </a:stretch>
        </p:blipFill>
        <p:spPr>
          <a:xfrm>
            <a:off x="1590776" y="633942"/>
            <a:ext cx="6554157" cy="3618442"/>
          </a:xfrm>
          <a:prstGeom prst="rect">
            <a:avLst/>
          </a:prstGeom>
        </p:spPr>
      </p:pic>
      <p:sp>
        <p:nvSpPr>
          <p:cNvPr id="8" name="Content Placeholder 2"/>
          <p:cNvSpPr txBox="1">
            <a:spLocks/>
          </p:cNvSpPr>
          <p:nvPr/>
        </p:nvSpPr>
        <p:spPr bwMode="auto">
          <a:xfrm>
            <a:off x="3090343" y="4207934"/>
            <a:ext cx="3581401" cy="474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Tx/>
              <a:tabLst/>
              <a:defRPr/>
            </a:pPr>
            <a:r>
              <a:rPr kumimoji="0" lang="en-US" sz="2400" b="1" i="0" u="none" strike="noStrike" kern="1200" cap="none" spc="0" normalizeH="0" baseline="0" noProof="0" dirty="0" smtClean="0">
                <a:ln>
                  <a:noFill/>
                </a:ln>
                <a:solidFill>
                  <a:srgbClr val="1C1511"/>
                </a:solidFill>
                <a:effectLst/>
                <a:uLnTx/>
                <a:uFillTx/>
                <a:latin typeface="Tahoma"/>
                <a:ea typeface="+mn-ea"/>
                <a:cs typeface="Tahoma"/>
              </a:rPr>
              <a:t>Maximum Error 15%</a:t>
            </a:r>
          </a:p>
        </p:txBody>
      </p:sp>
      <p:sp>
        <p:nvSpPr>
          <p:cNvPr id="9" name="Content Placeholder 2"/>
          <p:cNvSpPr>
            <a:spLocks noGrp="1"/>
          </p:cNvSpPr>
          <p:nvPr>
            <p:ph sz="quarter" idx="1"/>
          </p:nvPr>
        </p:nvSpPr>
        <p:spPr>
          <a:xfrm>
            <a:off x="855134" y="4868334"/>
            <a:ext cx="8288866" cy="1921935"/>
          </a:xfrm>
        </p:spPr>
        <p:txBody>
          <a:bodyPr>
            <a:normAutofit lnSpcReduction="10000"/>
          </a:bodyPr>
          <a:lstStyle/>
          <a:p>
            <a:pPr>
              <a:defRPr/>
            </a:pPr>
            <a:r>
              <a:rPr lang="en-US" sz="2400" dirty="0" smtClean="0">
                <a:latin typeface="Tahoma"/>
                <a:cs typeface="Tahoma"/>
              </a:rPr>
              <a:t>Since the errors were in the range of 15% we chose to use the one model normalized to t=0 delay for each cell.</a:t>
            </a:r>
          </a:p>
          <a:p>
            <a:pPr>
              <a:defRPr/>
            </a:pPr>
            <a:endParaRPr lang="en-US" sz="2400" dirty="0" smtClean="0">
              <a:latin typeface="Tahoma"/>
              <a:cs typeface="Tahoma"/>
            </a:endParaRPr>
          </a:p>
          <a:p>
            <a:pPr>
              <a:defRPr/>
            </a:pPr>
            <a:r>
              <a:rPr lang="en-US" sz="2400" dirty="0" smtClean="0">
                <a:latin typeface="Tahoma"/>
                <a:cs typeface="Tahoma"/>
              </a:rPr>
              <a:t>This was done to reduce the effort. For more accuracy model can be constructed for each std. cell.</a:t>
            </a:r>
          </a:p>
          <a:p>
            <a:pPr>
              <a:buNone/>
              <a:defRPr/>
            </a:pPr>
            <a:endParaRPr lang="en-US" sz="2400" dirty="0" smtClean="0">
              <a:latin typeface="Tahoma"/>
              <a:cs typeface="Tahoma"/>
            </a:endParaRPr>
          </a:p>
          <a:p>
            <a:pPr>
              <a:buNone/>
              <a:defRPr/>
            </a:pPr>
            <a:endParaRPr lang="en-US" sz="2400" dirty="0" smtClean="0">
              <a:latin typeface="Tahoma"/>
              <a:cs typeface="Tahom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18</a:t>
            </a:fld>
            <a:endParaRPr lang="en-US"/>
          </a:p>
        </p:txBody>
      </p:sp>
      <p:sp>
        <p:nvSpPr>
          <p:cNvPr id="7" name="Title 1"/>
          <p:cNvSpPr>
            <a:spLocks noGrp="1"/>
          </p:cNvSpPr>
          <p:nvPr>
            <p:ph type="title"/>
          </p:nvPr>
        </p:nvSpPr>
        <p:spPr>
          <a:xfrm>
            <a:off x="914400" y="1"/>
            <a:ext cx="8229600" cy="787400"/>
          </a:xfrm>
        </p:spPr>
        <p:txBody>
          <a:bodyPr>
            <a:normAutofit/>
          </a:bodyPr>
          <a:lstStyle/>
          <a:p>
            <a:pPr algn="ctr">
              <a:defRPr/>
            </a:pPr>
            <a:r>
              <a:rPr lang="en-US" dirty="0" smtClean="0">
                <a:solidFill>
                  <a:schemeClr val="bg2">
                    <a:lumMod val="10000"/>
                  </a:schemeClr>
                </a:solidFill>
                <a:latin typeface="Arial Black"/>
                <a:cs typeface="Arial Black"/>
              </a:rPr>
              <a:t>Top-level Flow</a:t>
            </a:r>
            <a:endParaRPr lang="en-US" dirty="0">
              <a:solidFill>
                <a:schemeClr val="bg2">
                  <a:lumMod val="10000"/>
                </a:schemeClr>
              </a:solidFill>
              <a:latin typeface="Arial Black"/>
              <a:cs typeface="Arial Black"/>
            </a:endParaRPr>
          </a:p>
        </p:txBody>
      </p:sp>
      <p:sp>
        <p:nvSpPr>
          <p:cNvPr id="8" name="Oval 7"/>
          <p:cNvSpPr/>
          <p:nvPr/>
        </p:nvSpPr>
        <p:spPr>
          <a:xfrm>
            <a:off x="1092208" y="1227667"/>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854208" y="2345266"/>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539999" y="3386665"/>
            <a:ext cx="2125133"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860800" y="4504265"/>
            <a:ext cx="2023533"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571075" y="3386665"/>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C1511"/>
                </a:solidFill>
              </a:rPr>
              <a:t>Timing Analysis</a:t>
            </a:r>
            <a:endParaRPr lang="en-US" dirty="0">
              <a:solidFill>
                <a:srgbClr val="1C1511"/>
              </a:solidFill>
            </a:endParaRPr>
          </a:p>
        </p:txBody>
      </p:sp>
      <p:sp>
        <p:nvSpPr>
          <p:cNvPr id="13" name="Oval 12"/>
          <p:cNvSpPr/>
          <p:nvPr/>
        </p:nvSpPr>
        <p:spPr>
          <a:xfrm>
            <a:off x="6544740" y="2260598"/>
            <a:ext cx="1608915"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C1511"/>
                </a:solidFill>
              </a:rPr>
              <a:t>Generate Netlist</a:t>
            </a:r>
            <a:endParaRPr lang="en-US" dirty="0">
              <a:solidFill>
                <a:srgbClr val="1C1511"/>
              </a:solidFill>
            </a:endParaRPr>
          </a:p>
        </p:txBody>
      </p:sp>
      <p:sp>
        <p:nvSpPr>
          <p:cNvPr id="14" name="Oval 13"/>
          <p:cNvSpPr/>
          <p:nvPr/>
        </p:nvSpPr>
        <p:spPr>
          <a:xfrm>
            <a:off x="7433740" y="1286938"/>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C1511"/>
                </a:solidFill>
              </a:rPr>
              <a:t>RTL Design</a:t>
            </a:r>
            <a:endParaRPr lang="en-US" dirty="0">
              <a:solidFill>
                <a:srgbClr val="1C1511"/>
              </a:solidFill>
            </a:endParaRPr>
          </a:p>
        </p:txBody>
      </p:sp>
      <p:cxnSp>
        <p:nvCxnSpPr>
          <p:cNvPr id="16" name="Straight Connector 15"/>
          <p:cNvCxnSpPr/>
          <p:nvPr/>
        </p:nvCxnSpPr>
        <p:spPr>
          <a:xfrm>
            <a:off x="2150533" y="1888067"/>
            <a:ext cx="296334" cy="465666"/>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10" idx="0"/>
          </p:cNvCxnSpPr>
          <p:nvPr/>
        </p:nvCxnSpPr>
        <p:spPr>
          <a:xfrm>
            <a:off x="3064933" y="2963333"/>
            <a:ext cx="537633" cy="423332"/>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004733" y="4064000"/>
            <a:ext cx="550334" cy="455990"/>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509936" y="1972733"/>
            <a:ext cx="431801" cy="296335"/>
          </a:xfrm>
          <a:prstGeom prst="line">
            <a:avLst/>
          </a:prstGeom>
          <a:ln w="38100">
            <a:solidFill>
              <a:schemeClr val="tx2">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502400" y="2963333"/>
            <a:ext cx="508000" cy="431800"/>
          </a:xfrm>
          <a:prstGeom prst="line">
            <a:avLst/>
          </a:prstGeom>
          <a:ln w="38100">
            <a:solidFill>
              <a:schemeClr val="tx2">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291667" y="4055533"/>
            <a:ext cx="711199" cy="474134"/>
          </a:xfrm>
          <a:prstGeom prst="line">
            <a:avLst/>
          </a:prstGeom>
          <a:ln w="38100">
            <a:solidFill>
              <a:schemeClr val="tx2">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 name="Group 39"/>
          <p:cNvGrpSpPr/>
          <p:nvPr/>
        </p:nvGrpSpPr>
        <p:grpSpPr>
          <a:xfrm>
            <a:off x="1532467" y="1329266"/>
            <a:ext cx="372534" cy="524933"/>
            <a:chOff x="7001933" y="4775201"/>
            <a:chExt cx="795868" cy="1066799"/>
          </a:xfrm>
        </p:grpSpPr>
        <p:cxnSp>
          <p:nvCxnSpPr>
            <p:cNvPr id="30" name="Straight Connector 29"/>
            <p:cNvCxnSpPr/>
            <p:nvPr/>
          </p:nvCxnSpPr>
          <p:spPr>
            <a:xfrm>
              <a:off x="7789334" y="4775201"/>
              <a:ext cx="0" cy="35560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7442200" y="5130800"/>
              <a:ext cx="3556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433734" y="5029201"/>
              <a:ext cx="0" cy="541866"/>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442200" y="5494867"/>
              <a:ext cx="3556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797801" y="5486400"/>
              <a:ext cx="0" cy="35560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357534" y="5029201"/>
              <a:ext cx="0" cy="541866"/>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7001933" y="5308600"/>
              <a:ext cx="3556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2607733" y="1151466"/>
            <a:ext cx="1286933" cy="646331"/>
          </a:xfrm>
          <a:prstGeom prst="rect">
            <a:avLst/>
          </a:prstGeom>
          <a:noFill/>
        </p:spPr>
        <p:txBody>
          <a:bodyPr wrap="square" rtlCol="0">
            <a:spAutoFit/>
          </a:bodyPr>
          <a:lstStyle/>
          <a:p>
            <a:r>
              <a:rPr lang="en-US" dirty="0" smtClean="0">
                <a:solidFill>
                  <a:schemeClr val="bg2">
                    <a:lumMod val="10000"/>
                  </a:schemeClr>
                </a:solidFill>
              </a:rPr>
              <a:t>Transistor</a:t>
            </a:r>
            <a:r>
              <a:rPr lang="en-US" dirty="0" smtClean="0"/>
              <a:t> </a:t>
            </a:r>
            <a:r>
              <a:rPr lang="en-US" dirty="0" smtClean="0">
                <a:solidFill>
                  <a:schemeClr val="bg2">
                    <a:lumMod val="10000"/>
                  </a:schemeClr>
                </a:solidFill>
              </a:rPr>
              <a:t>Model</a:t>
            </a:r>
            <a:endParaRPr lang="en-US" dirty="0">
              <a:solidFill>
                <a:schemeClr val="bg2">
                  <a:lumMod val="10000"/>
                </a:schemeClr>
              </a:solidFill>
            </a:endParaRPr>
          </a:p>
        </p:txBody>
      </p:sp>
      <p:sp>
        <p:nvSpPr>
          <p:cNvPr id="42" name="Isosceles Triangle 41"/>
          <p:cNvSpPr/>
          <p:nvPr/>
        </p:nvSpPr>
        <p:spPr>
          <a:xfrm rot="5400000">
            <a:off x="2328333" y="2514599"/>
            <a:ext cx="533400" cy="389467"/>
          </a:xfrm>
          <a:prstGeom prs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p:cNvCxnSpPr>
            <a:stCxn id="42" idx="3"/>
          </p:cNvCxnSpPr>
          <p:nvPr/>
        </p:nvCxnSpPr>
        <p:spPr>
          <a:xfrm flipH="1">
            <a:off x="2286000" y="2709333"/>
            <a:ext cx="1143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2937934" y="2717799"/>
            <a:ext cx="118533"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2802465" y="2624665"/>
            <a:ext cx="135467" cy="194734"/>
          </a:xfrm>
          <a:prstGeom prst="ellips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846666" y="2641596"/>
            <a:ext cx="1532467" cy="646331"/>
          </a:xfrm>
          <a:prstGeom prst="rect">
            <a:avLst/>
          </a:prstGeom>
          <a:noFill/>
        </p:spPr>
        <p:txBody>
          <a:bodyPr wrap="square" rtlCol="0">
            <a:spAutoFit/>
          </a:bodyPr>
          <a:lstStyle/>
          <a:p>
            <a:r>
              <a:rPr lang="en-US" dirty="0" smtClean="0">
                <a:solidFill>
                  <a:schemeClr val="bg2">
                    <a:lumMod val="10000"/>
                  </a:schemeClr>
                </a:solidFill>
              </a:rPr>
              <a:t>Std. Cell Degradation</a:t>
            </a:r>
            <a:endParaRPr lang="en-US" dirty="0">
              <a:solidFill>
                <a:schemeClr val="bg2">
                  <a:lumMod val="10000"/>
                </a:schemeClr>
              </a:solidFill>
            </a:endParaRPr>
          </a:p>
        </p:txBody>
      </p:sp>
      <p:sp>
        <p:nvSpPr>
          <p:cNvPr id="52" name="TextBox 51"/>
          <p:cNvSpPr txBox="1"/>
          <p:nvPr/>
        </p:nvSpPr>
        <p:spPr>
          <a:xfrm>
            <a:off x="2218267" y="3962396"/>
            <a:ext cx="1032934" cy="369332"/>
          </a:xfrm>
          <a:prstGeom prst="rect">
            <a:avLst/>
          </a:prstGeom>
          <a:noFill/>
        </p:spPr>
        <p:txBody>
          <a:bodyPr wrap="square" rtlCol="0">
            <a:spAutoFit/>
          </a:bodyPr>
          <a:lstStyle/>
          <a:p>
            <a:r>
              <a:rPr lang="en-US" dirty="0" smtClean="0">
                <a:solidFill>
                  <a:schemeClr val="bg2">
                    <a:lumMod val="10000"/>
                  </a:schemeClr>
                </a:solidFill>
              </a:rPr>
              <a:t>Model</a:t>
            </a:r>
            <a:endParaRPr lang="en-US" dirty="0">
              <a:solidFill>
                <a:schemeClr val="bg2">
                  <a:lumMod val="10000"/>
                </a:schemeClr>
              </a:solidFill>
            </a:endParaRPr>
          </a:p>
        </p:txBody>
      </p:sp>
      <p:sp>
        <p:nvSpPr>
          <p:cNvPr id="53" name="TextBox 52"/>
          <p:cNvSpPr txBox="1"/>
          <p:nvPr/>
        </p:nvSpPr>
        <p:spPr>
          <a:xfrm>
            <a:off x="2853267" y="3589863"/>
            <a:ext cx="1667933" cy="369332"/>
          </a:xfrm>
          <a:prstGeom prst="rect">
            <a:avLst/>
          </a:prstGeom>
          <a:noFill/>
        </p:spPr>
        <p:txBody>
          <a:bodyPr wrap="square" rtlCol="0">
            <a:spAutoFit/>
          </a:bodyPr>
          <a:lstStyle/>
          <a:p>
            <a:r>
              <a:rPr lang="en-US" dirty="0" smtClean="0">
                <a:solidFill>
                  <a:schemeClr val="bg2">
                    <a:lumMod val="10000"/>
                  </a:schemeClr>
                </a:solidFill>
              </a:rPr>
              <a:t>F(t,</a:t>
            </a:r>
            <a:r>
              <a:rPr lang="el-GR" dirty="0" smtClean="0">
                <a:solidFill>
                  <a:schemeClr val="bg2">
                    <a:lumMod val="10000"/>
                  </a:schemeClr>
                </a:solidFill>
              </a:rPr>
              <a:t>α</a:t>
            </a:r>
            <a:r>
              <a:rPr lang="en-US" dirty="0" smtClean="0">
                <a:solidFill>
                  <a:schemeClr val="bg2">
                    <a:lumMod val="10000"/>
                  </a:schemeClr>
                </a:solidFill>
              </a:rPr>
              <a:t>,</a:t>
            </a:r>
            <a:r>
              <a:rPr lang="en-US" dirty="0" err="1" smtClean="0">
                <a:solidFill>
                  <a:schemeClr val="bg2">
                    <a:lumMod val="10000"/>
                  </a:schemeClr>
                </a:solidFill>
              </a:rPr>
              <a:t>vdd,T,l</a:t>
            </a:r>
            <a:r>
              <a:rPr lang="en-US" dirty="0" smtClean="0">
                <a:solidFill>
                  <a:schemeClr val="bg2">
                    <a:lumMod val="10000"/>
                  </a:schemeClr>
                </a:solidFill>
              </a:rPr>
              <a:t>)</a:t>
            </a:r>
            <a:endParaRPr lang="en-US" dirty="0">
              <a:solidFill>
                <a:schemeClr val="bg2">
                  <a:lumMod val="10000"/>
                </a:schemeClr>
              </a:solidFill>
            </a:endParaRPr>
          </a:p>
        </p:txBody>
      </p:sp>
      <p:sp>
        <p:nvSpPr>
          <p:cNvPr id="56" name="TextBox 55"/>
          <p:cNvSpPr txBox="1"/>
          <p:nvPr/>
        </p:nvSpPr>
        <p:spPr>
          <a:xfrm>
            <a:off x="4131728" y="4648197"/>
            <a:ext cx="1447800" cy="369332"/>
          </a:xfrm>
          <a:prstGeom prst="rect">
            <a:avLst/>
          </a:prstGeom>
          <a:noFill/>
        </p:spPr>
        <p:txBody>
          <a:bodyPr wrap="square" rtlCol="0">
            <a:spAutoFit/>
          </a:bodyPr>
          <a:lstStyle/>
          <a:p>
            <a:r>
              <a:rPr lang="en-US" dirty="0" smtClean="0">
                <a:solidFill>
                  <a:schemeClr val="bg2">
                    <a:lumMod val="10000"/>
                  </a:schemeClr>
                </a:solidFill>
              </a:rPr>
              <a:t>Critical Path</a:t>
            </a:r>
            <a:endParaRPr lang="en-US" dirty="0">
              <a:solidFill>
                <a:schemeClr val="bg2">
                  <a:lumMod val="10000"/>
                </a:schemeClr>
              </a:solidFill>
            </a:endParaRPr>
          </a:p>
        </p:txBody>
      </p:sp>
      <p:sp>
        <p:nvSpPr>
          <p:cNvPr id="57" name="TextBox 56"/>
          <p:cNvSpPr txBox="1"/>
          <p:nvPr/>
        </p:nvSpPr>
        <p:spPr>
          <a:xfrm>
            <a:off x="2734730" y="4665124"/>
            <a:ext cx="1447800" cy="646331"/>
          </a:xfrm>
          <a:prstGeom prst="rect">
            <a:avLst/>
          </a:prstGeom>
          <a:noFill/>
        </p:spPr>
        <p:txBody>
          <a:bodyPr wrap="square" rtlCol="0">
            <a:spAutoFit/>
          </a:bodyPr>
          <a:lstStyle/>
          <a:p>
            <a:r>
              <a:rPr lang="en-US" dirty="0" smtClean="0">
                <a:solidFill>
                  <a:schemeClr val="bg2">
                    <a:lumMod val="10000"/>
                  </a:schemeClr>
                </a:solidFill>
              </a:rPr>
              <a:t>Reliability </a:t>
            </a:r>
            <a:r>
              <a:rPr lang="en-US" dirty="0" err="1" smtClean="0">
                <a:solidFill>
                  <a:schemeClr val="bg2">
                    <a:lumMod val="10000"/>
                  </a:schemeClr>
                </a:solidFill>
              </a:rPr>
              <a:t>assesment</a:t>
            </a:r>
            <a:endParaRPr lang="en-US" dirty="0">
              <a:solidFill>
                <a:schemeClr val="bg2">
                  <a:lumMod val="10000"/>
                </a:schemeClr>
              </a:solidFill>
            </a:endParaRPr>
          </a:p>
        </p:txBody>
      </p:sp>
      <p:sp>
        <p:nvSpPr>
          <p:cNvPr id="59" name="Oval 58"/>
          <p:cNvSpPr/>
          <p:nvPr/>
        </p:nvSpPr>
        <p:spPr>
          <a:xfrm>
            <a:off x="3860799" y="5613390"/>
            <a:ext cx="2023533"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p:nvPr/>
        </p:nvCxnSpPr>
        <p:spPr>
          <a:xfrm>
            <a:off x="4876800" y="5198533"/>
            <a:ext cx="0" cy="423334"/>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123279" y="5655723"/>
            <a:ext cx="1862664" cy="646331"/>
          </a:xfrm>
          <a:prstGeom prst="rect">
            <a:avLst/>
          </a:prstGeom>
          <a:noFill/>
        </p:spPr>
        <p:txBody>
          <a:bodyPr wrap="square" rtlCol="0">
            <a:spAutoFit/>
          </a:bodyPr>
          <a:lstStyle/>
          <a:p>
            <a:r>
              <a:rPr lang="en-US" dirty="0" smtClean="0">
                <a:solidFill>
                  <a:schemeClr val="bg2">
                    <a:lumMod val="10000"/>
                  </a:schemeClr>
                </a:solidFill>
              </a:rPr>
              <a:t>Obtaining WC Performance</a:t>
            </a:r>
            <a:endParaRPr lang="en-US" dirty="0">
              <a:solidFill>
                <a:schemeClr val="bg2">
                  <a:lumMod val="10000"/>
                </a:schemeClr>
              </a:solidFill>
            </a:endParaRPr>
          </a:p>
        </p:txBody>
      </p:sp>
      <p:sp>
        <p:nvSpPr>
          <p:cNvPr id="3" name="Rectangle 2"/>
          <p:cNvSpPr/>
          <p:nvPr/>
        </p:nvSpPr>
        <p:spPr>
          <a:xfrm rot="2799408">
            <a:off x="6410837" y="609871"/>
            <a:ext cx="1443629" cy="4326052"/>
          </a:xfrm>
          <a:prstGeom prst="rect">
            <a:avLst/>
          </a:prstGeom>
          <a:noFill/>
          <a:ln w="317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851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699312" cy="1143000"/>
          </a:xfrm>
        </p:spPr>
        <p:txBody>
          <a:bodyPr>
            <a:normAutofit fontScale="90000"/>
          </a:bodyPr>
          <a:lstStyle/>
          <a:p>
            <a:pPr algn="ctr"/>
            <a:r>
              <a:rPr lang="en-US" dirty="0" smtClean="0">
                <a:latin typeface="Arial Black"/>
                <a:cs typeface="Arial Black"/>
              </a:rPr>
              <a:t>Obtaining the Critical Path</a:t>
            </a:r>
            <a:endParaRPr lang="en-US" dirty="0">
              <a:latin typeface="Arial Black"/>
              <a:cs typeface="Arial Black"/>
            </a:endParaRPr>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r>
              <a:rPr lang="en-US" dirty="0" smtClean="0"/>
              <a:t>We use </a:t>
            </a:r>
            <a:r>
              <a:rPr lang="en-US" dirty="0" err="1" smtClean="0"/>
              <a:t>PrimeTime</a:t>
            </a:r>
            <a:r>
              <a:rPr lang="en-US" dirty="0" smtClean="0"/>
              <a:t>, the Synopsys static timing analysis (STA) tool</a:t>
            </a:r>
          </a:p>
          <a:p>
            <a:pPr>
              <a:buNone/>
            </a:pPr>
            <a:r>
              <a:rPr lang="en-US" dirty="0" smtClean="0"/>
              <a:t> </a:t>
            </a:r>
          </a:p>
          <a:p>
            <a:r>
              <a:rPr lang="en-US" dirty="0" err="1" smtClean="0"/>
              <a:t>PrimeTime</a:t>
            </a:r>
            <a:r>
              <a:rPr lang="en-US" dirty="0" smtClean="0"/>
              <a:t> performs full-chip static timing analysis with high speed and low memory utilization </a:t>
            </a:r>
          </a:p>
          <a:p>
            <a:endParaRPr lang="en-US" dirty="0" smtClean="0"/>
          </a:p>
          <a:p>
            <a:r>
              <a:rPr lang="en-US" dirty="0" smtClean="0"/>
              <a:t>Steps: </a:t>
            </a:r>
          </a:p>
          <a:p>
            <a:pPr lvl="1"/>
            <a:r>
              <a:rPr lang="en-US" sz="2162" dirty="0" smtClean="0"/>
              <a:t>read a design  </a:t>
            </a:r>
          </a:p>
          <a:p>
            <a:pPr lvl="1"/>
            <a:r>
              <a:rPr lang="en-US" sz="2162" dirty="0" smtClean="0"/>
              <a:t>link a design to libraries</a:t>
            </a:r>
          </a:p>
          <a:p>
            <a:pPr lvl="1"/>
            <a:r>
              <a:rPr lang="en-US" sz="2162" dirty="0" smtClean="0"/>
              <a:t>establish constraints on the design (e.g. electrical loading rules) </a:t>
            </a:r>
          </a:p>
          <a:p>
            <a:pPr lvl="1"/>
            <a:r>
              <a:rPr lang="en-US" sz="2162" dirty="0" smtClean="0"/>
              <a:t>specify environmental  attributes </a:t>
            </a:r>
          </a:p>
          <a:p>
            <a:pPr lvl="1"/>
            <a:r>
              <a:rPr lang="en-US" sz="2162" dirty="0" smtClean="0"/>
              <a:t>perform timing analysis. </a:t>
            </a:r>
            <a:endParaRPr lang="en-US" sz="2162" dirty="0"/>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oores_Law_Original_Graph_l.jpg"/>
          <p:cNvPicPr>
            <a:picLocks noChangeAspect="1"/>
          </p:cNvPicPr>
          <p:nvPr/>
        </p:nvPicPr>
        <p:blipFill>
          <a:blip r:embed="rId2" cstate="print"/>
          <a:srcRect/>
          <a:stretch>
            <a:fillRect/>
          </a:stretch>
        </p:blipFill>
        <p:spPr bwMode="auto">
          <a:xfrm>
            <a:off x="3668713" y="2439988"/>
            <a:ext cx="2036762" cy="2020887"/>
          </a:xfrm>
          <a:prstGeom prst="rect">
            <a:avLst/>
          </a:prstGeom>
          <a:noFill/>
          <a:ln w="9525">
            <a:noFill/>
            <a:miter lim="800000"/>
            <a:headEnd/>
            <a:tailEnd/>
          </a:ln>
        </p:spPr>
      </p:pic>
      <p:graphicFrame>
        <p:nvGraphicFramePr>
          <p:cNvPr id="8" name="Diagram 7"/>
          <p:cNvGraphicFramePr/>
          <p:nvPr/>
        </p:nvGraphicFramePr>
        <p:xfrm>
          <a:off x="964145" y="1360093"/>
          <a:ext cx="7428830" cy="5006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00" name="Title 1"/>
          <p:cNvSpPr>
            <a:spLocks noGrp="1"/>
          </p:cNvSpPr>
          <p:nvPr>
            <p:ph type="title"/>
          </p:nvPr>
        </p:nvSpPr>
        <p:spPr>
          <a:xfrm>
            <a:off x="457200" y="-239713"/>
            <a:ext cx="8229600" cy="1252538"/>
          </a:xfrm>
        </p:spPr>
        <p:txBody>
          <a:bodyPr/>
          <a:lstStyle/>
          <a:p>
            <a:pPr algn="ctr"/>
            <a:r>
              <a:rPr lang="en-US" dirty="0" smtClean="0">
                <a:ln>
                  <a:noFill/>
                </a:ln>
                <a:solidFill>
                  <a:schemeClr val="bg2">
                    <a:lumMod val="10000"/>
                  </a:schemeClr>
                </a:solidFill>
                <a:latin typeface="Arial Black" pitchFamily="34" charset="0"/>
                <a:ea typeface="Arial Black" pitchFamily="34" charset="0"/>
                <a:cs typeface="Arial Black" pitchFamily="34" charset="0"/>
              </a:rPr>
              <a:t>Motivation</a:t>
            </a:r>
          </a:p>
        </p:txBody>
      </p:sp>
      <p:grpSp>
        <p:nvGrpSpPr>
          <p:cNvPr id="3" name="Group 19"/>
          <p:cNvGrpSpPr>
            <a:grpSpLocks/>
          </p:cNvGrpSpPr>
          <p:nvPr/>
        </p:nvGrpSpPr>
        <p:grpSpPr bwMode="auto">
          <a:xfrm>
            <a:off x="3692525" y="4346575"/>
            <a:ext cx="1870075" cy="1798638"/>
            <a:chOff x="4085299" y="1364044"/>
            <a:chExt cx="1868934" cy="1798136"/>
          </a:xfrm>
        </p:grpSpPr>
        <p:pic>
          <p:nvPicPr>
            <p:cNvPr id="4110" name="Picture 3"/>
            <p:cNvPicPr>
              <a:picLocks noChangeAspect="1" noChangeArrowheads="1"/>
            </p:cNvPicPr>
            <p:nvPr/>
          </p:nvPicPr>
          <p:blipFill>
            <a:blip r:embed="rId8" cstate="print"/>
            <a:srcRect/>
            <a:stretch>
              <a:fillRect/>
            </a:stretch>
          </p:blipFill>
          <p:spPr bwMode="auto">
            <a:xfrm>
              <a:off x="4085299" y="1364044"/>
              <a:ext cx="1868934" cy="1355791"/>
            </a:xfrm>
            <a:prstGeom prst="rect">
              <a:avLst/>
            </a:prstGeom>
            <a:noFill/>
            <a:ln w="9525">
              <a:noFill/>
              <a:miter lim="800000"/>
              <a:headEnd/>
              <a:tailEnd/>
            </a:ln>
          </p:spPr>
        </p:pic>
        <p:sp>
          <p:nvSpPr>
            <p:cNvPr id="4111" name="Text Box 4"/>
            <p:cNvSpPr txBox="1">
              <a:spLocks noChangeArrowheads="1"/>
            </p:cNvSpPr>
            <p:nvPr/>
          </p:nvSpPr>
          <p:spPr bwMode="auto">
            <a:xfrm>
              <a:off x="4097279" y="2825630"/>
              <a:ext cx="1856954" cy="336550"/>
            </a:xfrm>
            <a:prstGeom prst="rect">
              <a:avLst/>
            </a:prstGeom>
            <a:noFill/>
            <a:ln w="9525">
              <a:noFill/>
              <a:miter lim="800000"/>
              <a:headEnd/>
              <a:tailEnd/>
            </a:ln>
          </p:spPr>
          <p:txBody>
            <a:bodyPr>
              <a:spAutoFit/>
            </a:bodyPr>
            <a:lstStyle/>
            <a:p>
              <a:pPr algn="ctr"/>
              <a:r>
                <a:rPr lang="en-US" sz="1600" b="1">
                  <a:latin typeface="Tahoma" pitchFamily="34" charset="0"/>
                  <a:cs typeface="Tahoma" pitchFamily="34" charset="0"/>
                </a:rPr>
                <a:t>AMD Phenom™</a:t>
              </a:r>
            </a:p>
          </p:txBody>
        </p:sp>
      </p:grpSp>
      <p:grpSp>
        <p:nvGrpSpPr>
          <p:cNvPr id="4" name="Group 22"/>
          <p:cNvGrpSpPr>
            <a:grpSpLocks/>
          </p:cNvGrpSpPr>
          <p:nvPr/>
        </p:nvGrpSpPr>
        <p:grpSpPr bwMode="auto">
          <a:xfrm>
            <a:off x="2125663" y="2479675"/>
            <a:ext cx="1962150" cy="1744663"/>
            <a:chOff x="194606" y="999359"/>
            <a:chExt cx="1961856" cy="1743464"/>
          </a:xfrm>
        </p:grpSpPr>
        <p:sp>
          <p:nvSpPr>
            <p:cNvPr id="4108" name="Text Box 6"/>
            <p:cNvSpPr txBox="1">
              <a:spLocks noChangeArrowheads="1"/>
            </p:cNvSpPr>
            <p:nvPr/>
          </p:nvSpPr>
          <p:spPr bwMode="auto">
            <a:xfrm>
              <a:off x="194606" y="2406273"/>
              <a:ext cx="1961856" cy="336550"/>
            </a:xfrm>
            <a:prstGeom prst="rect">
              <a:avLst/>
            </a:prstGeom>
            <a:noFill/>
            <a:ln w="9525">
              <a:noFill/>
              <a:miter lim="800000"/>
              <a:headEnd/>
              <a:tailEnd/>
            </a:ln>
          </p:spPr>
          <p:txBody>
            <a:bodyPr>
              <a:spAutoFit/>
            </a:bodyPr>
            <a:lstStyle/>
            <a:p>
              <a:pPr algn="ctr"/>
              <a:r>
                <a:rPr lang="en-US" sz="1600" b="1">
                  <a:latin typeface="Tahoma" pitchFamily="34" charset="0"/>
                  <a:cs typeface="Tahoma" pitchFamily="34" charset="0"/>
                </a:rPr>
                <a:t>Intel Nehalem™</a:t>
              </a:r>
            </a:p>
          </p:txBody>
        </p:sp>
        <p:pic>
          <p:nvPicPr>
            <p:cNvPr id="4109" name="Picture 13" descr="http://farm4.static.flickr.com/3083/3089900348_3614e76f15_m.jpg"/>
            <p:cNvPicPr>
              <a:picLocks noChangeAspect="1" noChangeArrowheads="1"/>
            </p:cNvPicPr>
            <p:nvPr/>
          </p:nvPicPr>
          <p:blipFill>
            <a:blip r:embed="rId9" cstate="print"/>
            <a:srcRect/>
            <a:stretch>
              <a:fillRect/>
            </a:stretch>
          </p:blipFill>
          <p:spPr bwMode="auto">
            <a:xfrm>
              <a:off x="220938" y="999359"/>
              <a:ext cx="1905259" cy="1325082"/>
            </a:xfrm>
            <a:prstGeom prst="rect">
              <a:avLst/>
            </a:prstGeom>
            <a:noFill/>
            <a:ln w="9525">
              <a:noFill/>
              <a:miter lim="800000"/>
              <a:headEnd/>
              <a:tailEnd/>
            </a:ln>
          </p:spPr>
        </p:pic>
      </p:grpSp>
      <p:grpSp>
        <p:nvGrpSpPr>
          <p:cNvPr id="5" name="Group 21"/>
          <p:cNvGrpSpPr>
            <a:grpSpLocks/>
          </p:cNvGrpSpPr>
          <p:nvPr/>
        </p:nvGrpSpPr>
        <p:grpSpPr bwMode="auto">
          <a:xfrm>
            <a:off x="4781550" y="2466975"/>
            <a:ext cx="1871663" cy="1803400"/>
            <a:chOff x="6513915" y="1309934"/>
            <a:chExt cx="1872329" cy="1803628"/>
          </a:xfrm>
        </p:grpSpPr>
        <p:pic>
          <p:nvPicPr>
            <p:cNvPr id="4106" name="Picture 2" descr="http://thewere42.files.wordpress.com/2009/12/power7_610x488.jpg"/>
            <p:cNvPicPr>
              <a:picLocks noChangeAspect="1" noChangeArrowheads="1"/>
            </p:cNvPicPr>
            <p:nvPr/>
          </p:nvPicPr>
          <p:blipFill>
            <a:blip r:embed="rId10" cstate="print"/>
            <a:srcRect/>
            <a:stretch>
              <a:fillRect/>
            </a:stretch>
          </p:blipFill>
          <p:spPr bwMode="auto">
            <a:xfrm>
              <a:off x="6516727" y="1309934"/>
              <a:ext cx="1867217" cy="1361975"/>
            </a:xfrm>
            <a:prstGeom prst="rect">
              <a:avLst/>
            </a:prstGeom>
            <a:noFill/>
            <a:ln w="9525">
              <a:noFill/>
              <a:miter lim="800000"/>
              <a:headEnd/>
              <a:tailEnd/>
            </a:ln>
          </p:spPr>
        </p:pic>
        <p:sp>
          <p:nvSpPr>
            <p:cNvPr id="4107" name="Text Box 8"/>
            <p:cNvSpPr txBox="1">
              <a:spLocks noChangeArrowheads="1"/>
            </p:cNvSpPr>
            <p:nvPr/>
          </p:nvSpPr>
          <p:spPr bwMode="auto">
            <a:xfrm>
              <a:off x="6513915" y="2777012"/>
              <a:ext cx="1872329" cy="336550"/>
            </a:xfrm>
            <a:prstGeom prst="rect">
              <a:avLst/>
            </a:prstGeom>
            <a:noFill/>
            <a:ln w="9525">
              <a:noFill/>
              <a:miter lim="800000"/>
              <a:headEnd/>
              <a:tailEnd/>
            </a:ln>
          </p:spPr>
          <p:txBody>
            <a:bodyPr>
              <a:spAutoFit/>
            </a:bodyPr>
            <a:lstStyle/>
            <a:p>
              <a:pPr algn="ctr"/>
              <a:r>
                <a:rPr lang="en-US" sz="1600" b="1">
                  <a:latin typeface="Tahoma" pitchFamily="34" charset="0"/>
                  <a:cs typeface="Tahoma" pitchFamily="34" charset="0"/>
                </a:rPr>
                <a:t>IBM POWER7™</a:t>
              </a:r>
            </a:p>
          </p:txBody>
        </p:sp>
      </p:grpSp>
      <p:sp>
        <p:nvSpPr>
          <p:cNvPr id="20" name="Rounded Rectangle 19"/>
          <p:cNvSpPr/>
          <p:nvPr/>
        </p:nvSpPr>
        <p:spPr>
          <a:xfrm>
            <a:off x="3851275" y="4154488"/>
            <a:ext cx="1665288" cy="396875"/>
          </a:xfrm>
          <a:prstGeom prst="round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chemeClr val="accent4">
                    <a:lumMod val="10000"/>
                  </a:schemeClr>
                </a:solidFill>
                <a:latin typeface="Tahoma"/>
                <a:cs typeface="Tahoma"/>
              </a:rPr>
              <a:t>Moore’s Law</a:t>
            </a:r>
          </a:p>
        </p:txBody>
      </p:sp>
      <p:sp>
        <p:nvSpPr>
          <p:cNvPr id="21" name="Rounded Rectangle 5"/>
          <p:cNvSpPr/>
          <p:nvPr/>
        </p:nvSpPr>
        <p:spPr>
          <a:xfrm>
            <a:off x="3144838" y="3073400"/>
            <a:ext cx="3144837" cy="1041400"/>
          </a:xfrm>
          <a:prstGeom prst="rect">
            <a:avLst/>
          </a:prstGeom>
          <a:solidFill>
            <a:srgbClr val="000090"/>
          </a:solidFill>
        </p:spPr>
        <p:style>
          <a:lnRef idx="0">
            <a:scrgbClr r="0" g="0" b="0"/>
          </a:lnRef>
          <a:fillRef idx="0">
            <a:scrgbClr r="0" g="0" b="0"/>
          </a:fillRef>
          <a:effectRef idx="0">
            <a:scrgbClr r="0" g="0" b="0"/>
          </a:effectRef>
          <a:fontRef idx="minor">
            <a:schemeClr val="lt1"/>
          </a:fontRef>
        </p:style>
        <p:txBody>
          <a:bodyPr lIns="89535" tIns="89535" rIns="89535" bIns="89535" spcCol="1270" anchor="ctr"/>
          <a:lstStyle/>
          <a:p>
            <a:pPr algn="ctr" defTabSz="2089150">
              <a:lnSpc>
                <a:spcPct val="90000"/>
              </a:lnSpc>
              <a:spcAft>
                <a:spcPct val="35000"/>
              </a:spcAft>
              <a:defRPr/>
            </a:pPr>
            <a:r>
              <a:rPr lang="en-US" sz="2400" b="1" dirty="0">
                <a:latin typeface="Tahoma"/>
                <a:cs typeface="Tahoma"/>
              </a:rPr>
              <a:t>Abstraction of Reliable Hardware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4"/>
                                        </p:tgtEl>
                                      </p:cBhvr>
                                      <p:by x="50000" y="50000"/>
                                    </p:animScale>
                                  </p:childTnLst>
                                </p:cTn>
                              </p:par>
                              <p:par>
                                <p:cTn id="7" presetID="6" presetClass="emph" presetSubtype="0" accel="50000" decel="50000" fill="hold" nodeType="withEffect">
                                  <p:stCondLst>
                                    <p:cond delay="0"/>
                                  </p:stCondLst>
                                  <p:childTnLst>
                                    <p:animScale>
                                      <p:cBhvr>
                                        <p:cTn id="8" dur="2000" fill="hold"/>
                                        <p:tgtEl>
                                          <p:spTgt spid="5"/>
                                        </p:tgtEl>
                                      </p:cBhvr>
                                      <p:by x="50000" y="50000"/>
                                    </p:animScale>
                                  </p:childTnLst>
                                </p:cTn>
                              </p:par>
                              <p:par>
                                <p:cTn id="9" presetID="6" presetClass="emph" presetSubtype="0" accel="50000" decel="50000" fill="hold" nodeType="withEffect">
                                  <p:stCondLst>
                                    <p:cond delay="0"/>
                                  </p:stCondLst>
                                  <p:childTnLst>
                                    <p:animScale>
                                      <p:cBhvr>
                                        <p:cTn id="10" dur="2000" fill="hold"/>
                                        <p:tgtEl>
                                          <p:spTgt spid="3"/>
                                        </p:tgtEl>
                                      </p:cBhvr>
                                      <p:by x="50000" y="50000"/>
                                    </p:animScale>
                                  </p:childTnLst>
                                </p:cTn>
                              </p:par>
                              <p:par>
                                <p:cTn id="11" presetID="0" presetClass="path" presetSubtype="0" accel="50000" decel="50000" fill="hold" nodeType="withEffect">
                                  <p:stCondLst>
                                    <p:cond delay="0"/>
                                  </p:stCondLst>
                                  <p:childTnLst>
                                    <p:animMotion origin="layout" path="M 1.78534E-6 -4.01436E-6 L -0.21101 -0.16261 " pathEditMode="relative" ptsTypes="AA">
                                      <p:cBhvr>
                                        <p:cTn id="12" dur="500" fill="hold"/>
                                        <p:tgtEl>
                                          <p:spTgt spid="4"/>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01824 -0.04888 L 0.25947 -0.16447 " pathEditMode="relative" rAng="0" ptsTypes="AA">
                                      <p:cBhvr>
                                        <p:cTn id="14" dur="500" fill="hold"/>
                                        <p:tgtEl>
                                          <p:spTgt spid="5"/>
                                        </p:tgtEl>
                                        <p:attrNameLst>
                                          <p:attrName>ppt_x</p:attrName>
                                          <p:attrName>ppt_y</p:attrName>
                                        </p:attrNameLst>
                                      </p:cBhvr>
                                      <p:rCtr x="12100" y="-5800"/>
                                    </p:animMotion>
                                  </p:childTnLst>
                                </p:cTn>
                              </p:par>
                              <p:par>
                                <p:cTn id="15" presetID="0" presetClass="path" presetSubtype="0" accel="50000" decel="50000" fill="hold" nodeType="withEffect">
                                  <p:stCondLst>
                                    <p:cond delay="0"/>
                                  </p:stCondLst>
                                  <p:childTnLst>
                                    <p:animMotion origin="layout" path="M -2.94465E-6 2.69195E-6 L 0.00139 0.13367 " pathEditMode="relative" rAng="0" ptsTypes="AA">
                                      <p:cBhvr>
                                        <p:cTn id="16" dur="500" fill="hold"/>
                                        <p:tgtEl>
                                          <p:spTgt spid="3"/>
                                        </p:tgtEl>
                                        <p:attrNameLst>
                                          <p:attrName>ppt_x</p:attrName>
                                          <p:attrName>ppt_y</p:attrName>
                                        </p:attrNameLst>
                                      </p:cBhvr>
                                      <p:rCtr x="1" y="67"/>
                                    </p:animMotion>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latin typeface="Arial Black"/>
                <a:cs typeface="Arial Black"/>
              </a:rPr>
              <a:t>PrimeTime</a:t>
            </a:r>
            <a:r>
              <a:rPr lang="en-US" dirty="0" smtClean="0">
                <a:latin typeface="Arial Black"/>
                <a:cs typeface="Arial Black"/>
              </a:rPr>
              <a:t> Requirements</a:t>
            </a:r>
            <a:endParaRPr lang="en-US" dirty="0">
              <a:latin typeface="Arial Black"/>
              <a:cs typeface="Arial Black"/>
            </a:endParaRPr>
          </a:p>
        </p:txBody>
      </p:sp>
      <p:sp>
        <p:nvSpPr>
          <p:cNvPr id="3" name="Content Placeholder 2"/>
          <p:cNvSpPr>
            <a:spLocks noGrp="1"/>
          </p:cNvSpPr>
          <p:nvPr>
            <p:ph idx="1"/>
          </p:nvPr>
        </p:nvSpPr>
        <p:spPr/>
        <p:txBody>
          <a:bodyPr>
            <a:normAutofit fontScale="92500" lnSpcReduction="10000"/>
          </a:bodyPr>
          <a:lstStyle/>
          <a:p>
            <a:r>
              <a:rPr lang="en-US" dirty="0" err="1" smtClean="0"/>
              <a:t>Verilog</a:t>
            </a:r>
            <a:r>
              <a:rPr lang="en-US" dirty="0" smtClean="0"/>
              <a:t> description should be either a gate-level database file (.</a:t>
            </a:r>
            <a:r>
              <a:rPr lang="en-US" dirty="0" err="1" smtClean="0"/>
              <a:t>ddc</a:t>
            </a:r>
            <a:r>
              <a:rPr lang="en-US" dirty="0" smtClean="0"/>
              <a:t>) or a </a:t>
            </a:r>
            <a:r>
              <a:rPr lang="en-US" dirty="0" err="1" smtClean="0"/>
              <a:t>Verilog</a:t>
            </a:r>
            <a:r>
              <a:rPr lang="en-US" dirty="0" smtClean="0"/>
              <a:t> file generated by Design Compiler (the Synopsys synthesis tool) </a:t>
            </a:r>
          </a:p>
          <a:p>
            <a:endParaRPr lang="en-US" dirty="0" smtClean="0"/>
          </a:p>
          <a:p>
            <a:r>
              <a:rPr lang="en-US" dirty="0" smtClean="0"/>
              <a:t>Failing to observe this will lead to 0 delay paths when you execute </a:t>
            </a:r>
            <a:r>
              <a:rPr lang="en-US" dirty="0" err="1" smtClean="0"/>
              <a:t>report_timing</a:t>
            </a:r>
            <a:endParaRPr lang="en-US" dirty="0" smtClean="0"/>
          </a:p>
          <a:p>
            <a:endParaRPr lang="en-US" dirty="0" smtClean="0"/>
          </a:p>
          <a:p>
            <a:r>
              <a:rPr lang="en-US" dirty="0" smtClean="0"/>
              <a:t>Such modules are treated  as "black boxes" with no timing arcs, as the system appears to ignore the library cell delays if the modules use position association instead of name association</a:t>
            </a:r>
            <a:endParaRPr lang="en-US" dirty="0"/>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Black"/>
                <a:cs typeface="Arial Black"/>
              </a:rPr>
              <a:t>Design Compiler</a:t>
            </a:r>
            <a:endParaRPr lang="en-US" dirty="0">
              <a:latin typeface="Arial Black"/>
              <a:cs typeface="Arial Black"/>
            </a:endParaRPr>
          </a:p>
        </p:txBody>
      </p:sp>
      <p:sp>
        <p:nvSpPr>
          <p:cNvPr id="3" name="Content Placeholder 2"/>
          <p:cNvSpPr>
            <a:spLocks noGrp="1"/>
          </p:cNvSpPr>
          <p:nvPr>
            <p:ph idx="1"/>
          </p:nvPr>
        </p:nvSpPr>
        <p:spPr/>
        <p:txBody>
          <a:bodyPr>
            <a:normAutofit fontScale="92500" lnSpcReduction="10000"/>
          </a:bodyPr>
          <a:lstStyle/>
          <a:p>
            <a:r>
              <a:rPr lang="en-US" dirty="0" err="1" smtClean="0"/>
              <a:t>read_verilog</a:t>
            </a:r>
            <a:r>
              <a:rPr lang="en-US" dirty="0" smtClean="0"/>
              <a:t>  ./</a:t>
            </a:r>
            <a:r>
              <a:rPr lang="en-US" dirty="0" err="1" smtClean="0"/>
              <a:t>risc_core.v</a:t>
            </a:r>
            <a:endParaRPr lang="en-US" dirty="0" smtClean="0"/>
          </a:p>
          <a:p>
            <a:r>
              <a:rPr lang="en-US" dirty="0" smtClean="0"/>
              <a:t>analyze -library WORK -format </a:t>
            </a:r>
            <a:r>
              <a:rPr lang="en-US" dirty="0" err="1" smtClean="0"/>
              <a:t>verilog</a:t>
            </a:r>
            <a:r>
              <a:rPr lang="en-US" dirty="0" smtClean="0"/>
              <a:t> {./</a:t>
            </a:r>
            <a:r>
              <a:rPr lang="en-US" dirty="0" err="1" smtClean="0"/>
              <a:t>risc_core.v</a:t>
            </a:r>
            <a:r>
              <a:rPr lang="en-US" dirty="0" smtClean="0"/>
              <a:t>}</a:t>
            </a:r>
          </a:p>
          <a:p>
            <a:r>
              <a:rPr lang="en-US" dirty="0" smtClean="0"/>
              <a:t>elaborate RISC_CORE -architecture </a:t>
            </a:r>
            <a:r>
              <a:rPr lang="en-US" dirty="0" err="1" smtClean="0"/>
              <a:t>verilog</a:t>
            </a:r>
            <a:r>
              <a:rPr lang="en-US" dirty="0" smtClean="0"/>
              <a:t> -library DEFAULT</a:t>
            </a:r>
          </a:p>
          <a:p>
            <a:r>
              <a:rPr lang="en-US" dirty="0" smtClean="0"/>
              <a:t>link</a:t>
            </a:r>
          </a:p>
          <a:p>
            <a:r>
              <a:rPr lang="en-US" dirty="0" err="1" smtClean="0"/>
              <a:t>check_design</a:t>
            </a:r>
            <a:endParaRPr lang="en-US" dirty="0" smtClean="0"/>
          </a:p>
          <a:p>
            <a:r>
              <a:rPr lang="en-US" dirty="0" smtClean="0"/>
              <a:t>compile -</a:t>
            </a:r>
            <a:r>
              <a:rPr lang="en-US" dirty="0" err="1" smtClean="0"/>
              <a:t>exact_map</a:t>
            </a:r>
            <a:endParaRPr lang="en-US" dirty="0" smtClean="0"/>
          </a:p>
          <a:p>
            <a:r>
              <a:rPr lang="en-US" dirty="0" smtClean="0"/>
              <a:t>write -hierarchy -format </a:t>
            </a:r>
            <a:r>
              <a:rPr lang="en-US" dirty="0" err="1" smtClean="0"/>
              <a:t>verilog</a:t>
            </a:r>
            <a:r>
              <a:rPr lang="en-US" dirty="0" smtClean="0"/>
              <a:t> -output ./results/</a:t>
            </a:r>
            <a:r>
              <a:rPr lang="en-US" dirty="0" err="1" smtClean="0"/>
              <a:t>RISC_CORE.v</a:t>
            </a:r>
            <a:endParaRPr lang="en-US" dirty="0" smtClean="0"/>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623" y="0"/>
            <a:ext cx="7924801" cy="1143000"/>
          </a:xfrm>
        </p:spPr>
        <p:txBody>
          <a:bodyPr>
            <a:normAutofit/>
          </a:bodyPr>
          <a:lstStyle/>
          <a:p>
            <a:pPr algn="ctr"/>
            <a:r>
              <a:rPr lang="en-US" dirty="0" smtClean="0">
                <a:latin typeface="Arial Black"/>
                <a:cs typeface="Arial Black"/>
              </a:rPr>
              <a:t>Design Constraints File</a:t>
            </a:r>
            <a:endParaRPr lang="en-US" dirty="0">
              <a:latin typeface="Arial Black"/>
              <a:cs typeface="Arial Black"/>
            </a:endParaRPr>
          </a:p>
        </p:txBody>
      </p:sp>
      <p:sp>
        <p:nvSpPr>
          <p:cNvPr id="3" name="Content Placeholder 2"/>
          <p:cNvSpPr>
            <a:spLocks noGrp="1"/>
          </p:cNvSpPr>
          <p:nvPr>
            <p:ph idx="1"/>
          </p:nvPr>
        </p:nvSpPr>
        <p:spPr>
          <a:xfrm>
            <a:off x="1003610" y="1405054"/>
            <a:ext cx="7683190" cy="4614746"/>
          </a:xfrm>
        </p:spPr>
        <p:txBody>
          <a:bodyPr>
            <a:noAutofit/>
          </a:bodyPr>
          <a:lstStyle/>
          <a:p>
            <a:r>
              <a:rPr lang="en-US" sz="1600" dirty="0" smtClean="0">
                <a:solidFill>
                  <a:schemeClr val="accent6">
                    <a:lumMod val="75000"/>
                  </a:schemeClr>
                </a:solidFill>
              </a:rPr>
              <a:t># Define a clock for synchronous design </a:t>
            </a:r>
            <a:r>
              <a:rPr lang="en-US" sz="1600" dirty="0" smtClean="0">
                <a:solidFill>
                  <a:schemeClr val="accent6">
                    <a:lumMod val="75000"/>
                  </a:schemeClr>
                </a:solidFill>
              </a:rPr>
              <a:t>(constrains </a:t>
            </a:r>
            <a:r>
              <a:rPr lang="en-US" sz="1600" dirty="0" smtClean="0">
                <a:solidFill>
                  <a:schemeClr val="accent6">
                    <a:lumMod val="75000"/>
                  </a:schemeClr>
                </a:solidFill>
              </a:rPr>
              <a:t>all register to register timing paths) </a:t>
            </a:r>
          </a:p>
          <a:p>
            <a:r>
              <a:rPr lang="en-US" sz="1600" dirty="0" smtClean="0">
                <a:solidFill>
                  <a:schemeClr val="accent6">
                    <a:lumMod val="75000"/>
                  </a:schemeClr>
                </a:solidFill>
              </a:rPr>
              <a:t># </a:t>
            </a:r>
            <a:r>
              <a:rPr lang="en-US" sz="1600" dirty="0" smtClean="0">
                <a:solidFill>
                  <a:schemeClr val="accent6">
                    <a:lumMod val="75000"/>
                  </a:schemeClr>
                </a:solidFill>
              </a:rPr>
              <a:t>Required: Clock </a:t>
            </a:r>
            <a:r>
              <a:rPr lang="en-US" sz="1600" dirty="0" smtClean="0">
                <a:solidFill>
                  <a:schemeClr val="accent6">
                    <a:lumMod val="75000"/>
                  </a:schemeClr>
                </a:solidFill>
              </a:rPr>
              <a:t>source, </a:t>
            </a:r>
            <a:r>
              <a:rPr lang="en-US" sz="1600" dirty="0" smtClean="0">
                <a:solidFill>
                  <a:schemeClr val="accent6">
                    <a:lumMod val="75000"/>
                  </a:schemeClr>
                </a:solidFill>
              </a:rPr>
              <a:t>Clock period. Options: Duty cycle, offset/skew, clock name</a:t>
            </a:r>
          </a:p>
          <a:p>
            <a:r>
              <a:rPr lang="en-US" sz="1600" dirty="0" err="1" smtClean="0"/>
              <a:t>create_clock</a:t>
            </a:r>
            <a:r>
              <a:rPr lang="en-US" sz="1600" dirty="0" smtClean="0"/>
              <a:t> </a:t>
            </a:r>
            <a:r>
              <a:rPr lang="en-US" sz="1600" dirty="0" smtClean="0"/>
              <a:t>-period 9 [</a:t>
            </a:r>
            <a:r>
              <a:rPr lang="en-US" sz="1600" dirty="0" err="1" smtClean="0"/>
              <a:t>get_ports</a:t>
            </a:r>
            <a:r>
              <a:rPr lang="en-US" sz="1600" dirty="0" smtClean="0"/>
              <a:t> </a:t>
            </a:r>
            <a:r>
              <a:rPr lang="en-US" sz="1600" dirty="0" err="1" smtClean="0"/>
              <a:t>Clk</a:t>
            </a:r>
            <a:r>
              <a:rPr lang="en-US" sz="1600" dirty="0" smtClean="0"/>
              <a:t>] </a:t>
            </a:r>
          </a:p>
          <a:p>
            <a:endParaRPr lang="en-US" sz="1600" dirty="0" smtClean="0"/>
          </a:p>
          <a:p>
            <a:r>
              <a:rPr lang="en-US" sz="1600" dirty="0" smtClean="0">
                <a:solidFill>
                  <a:schemeClr val="accent6">
                    <a:lumMod val="75000"/>
                  </a:schemeClr>
                </a:solidFill>
              </a:rPr>
              <a:t># Constrain input and output timing paths </a:t>
            </a:r>
          </a:p>
          <a:p>
            <a:r>
              <a:rPr lang="en-US" sz="1600" dirty="0" err="1" smtClean="0"/>
              <a:t>set_input_delay</a:t>
            </a:r>
            <a:r>
              <a:rPr lang="en-US" sz="1600" dirty="0" smtClean="0"/>
              <a:t> </a:t>
            </a:r>
            <a:r>
              <a:rPr lang="en-US" sz="1600" dirty="0" smtClean="0"/>
              <a:t>-max 1.5 -clock </a:t>
            </a:r>
            <a:r>
              <a:rPr lang="en-US" sz="1600" dirty="0" err="1" smtClean="0"/>
              <a:t>Clk</a:t>
            </a:r>
            <a:r>
              <a:rPr lang="en-US" sz="1600" dirty="0" smtClean="0"/>
              <a:t> [</a:t>
            </a:r>
            <a:r>
              <a:rPr lang="en-US" sz="1600" dirty="0" err="1" smtClean="0"/>
              <a:t>all_inputs</a:t>
            </a:r>
            <a:r>
              <a:rPr lang="en-US" sz="1600" dirty="0" smtClean="0"/>
              <a:t>] </a:t>
            </a:r>
          </a:p>
          <a:p>
            <a:r>
              <a:rPr lang="en-US" sz="1600" dirty="0" err="1" smtClean="0"/>
              <a:t>set_output_delay</a:t>
            </a:r>
            <a:r>
              <a:rPr lang="en-US" sz="1600" dirty="0" smtClean="0"/>
              <a:t> 1 -clock </a:t>
            </a:r>
            <a:r>
              <a:rPr lang="en-US" sz="1600" dirty="0" err="1" smtClean="0"/>
              <a:t>Clk</a:t>
            </a:r>
            <a:r>
              <a:rPr lang="en-US" sz="1600" dirty="0" smtClean="0"/>
              <a:t> -</a:t>
            </a:r>
            <a:r>
              <a:rPr lang="en-US" sz="1600" dirty="0" err="1" smtClean="0"/>
              <a:t>clock_fall</a:t>
            </a:r>
            <a:r>
              <a:rPr lang="en-US" sz="1600" dirty="0" smtClean="0"/>
              <a:t> -max [</a:t>
            </a:r>
            <a:r>
              <a:rPr lang="en-US" sz="1600" dirty="0" err="1" smtClean="0"/>
              <a:t>all_outputs</a:t>
            </a:r>
            <a:r>
              <a:rPr lang="en-US" sz="1600" dirty="0" smtClean="0"/>
              <a:t>] </a:t>
            </a:r>
          </a:p>
          <a:p>
            <a:pPr>
              <a:buNone/>
            </a:pPr>
            <a:endParaRPr lang="en-US" sz="1600" dirty="0" smtClean="0"/>
          </a:p>
          <a:p>
            <a:r>
              <a:rPr lang="en-US" sz="1600" dirty="0" smtClean="0">
                <a:solidFill>
                  <a:schemeClr val="accent6">
                    <a:lumMod val="75000"/>
                  </a:schemeClr>
                </a:solidFill>
              </a:rPr>
              <a:t># To specify the fastest arrival time of the external logic to the input ports: </a:t>
            </a:r>
          </a:p>
          <a:p>
            <a:r>
              <a:rPr lang="en-US" sz="1600" dirty="0" err="1" smtClean="0"/>
              <a:t>set_input_delay</a:t>
            </a:r>
            <a:r>
              <a:rPr lang="en-US" sz="1600" dirty="0" smtClean="0"/>
              <a:t> </a:t>
            </a:r>
            <a:r>
              <a:rPr lang="en-US" sz="1600" dirty="0" smtClean="0"/>
              <a:t>–min 0.25 –clock –</a:t>
            </a:r>
            <a:r>
              <a:rPr lang="en-US" sz="1600" dirty="0" err="1" smtClean="0"/>
              <a:t>Clk</a:t>
            </a:r>
            <a:r>
              <a:rPr lang="en-US" sz="1600" dirty="0" smtClean="0"/>
              <a:t> [</a:t>
            </a:r>
            <a:r>
              <a:rPr lang="en-US" sz="1600" dirty="0" err="1" smtClean="0"/>
              <a:t>get_ports</a:t>
            </a:r>
            <a:r>
              <a:rPr lang="en-US" sz="1600" dirty="0" smtClean="0"/>
              <a:t> A]  </a:t>
            </a:r>
          </a:p>
          <a:p>
            <a:endParaRPr lang="en-US" sz="1600" dirty="0" smtClean="0"/>
          </a:p>
          <a:p>
            <a:r>
              <a:rPr lang="en-US" sz="1600" dirty="0" smtClean="0">
                <a:solidFill>
                  <a:schemeClr val="accent6">
                    <a:lumMod val="75000"/>
                  </a:schemeClr>
                </a:solidFill>
              </a:rPr>
              <a:t># To specify the hold time of the external logic on the output ports of the design: </a:t>
            </a:r>
          </a:p>
          <a:p>
            <a:r>
              <a:rPr lang="en-US" sz="1600" dirty="0" err="1" smtClean="0"/>
              <a:t>set_output_delay</a:t>
            </a:r>
            <a:r>
              <a:rPr lang="en-US" sz="1600" dirty="0" smtClean="0"/>
              <a:t> </a:t>
            </a:r>
            <a:r>
              <a:rPr lang="en-US" sz="1600" dirty="0" smtClean="0"/>
              <a:t>–min –0.25 –clock </a:t>
            </a:r>
            <a:r>
              <a:rPr lang="en-US" sz="1600" dirty="0" err="1" smtClean="0"/>
              <a:t>Clk</a:t>
            </a:r>
            <a:r>
              <a:rPr lang="en-US" sz="1600" dirty="0" smtClean="0"/>
              <a:t> [</a:t>
            </a:r>
            <a:r>
              <a:rPr lang="en-US" sz="1600" dirty="0" err="1" smtClean="0"/>
              <a:t>get_ports</a:t>
            </a:r>
            <a:r>
              <a:rPr lang="en-US" sz="1600" dirty="0" smtClean="0"/>
              <a:t> C] </a:t>
            </a:r>
          </a:p>
          <a:p>
            <a:endParaRPr lang="en-US" sz="1600" dirty="0" smtClean="0"/>
          </a:p>
          <a:p>
            <a:r>
              <a:rPr lang="en-US" sz="1600" dirty="0" err="1" smtClean="0"/>
              <a:t>set_wireload_model</a:t>
            </a:r>
            <a:r>
              <a:rPr lang="en-US" sz="1600" dirty="0" smtClean="0"/>
              <a:t> “enclosed”</a:t>
            </a:r>
          </a:p>
          <a:p>
            <a:r>
              <a:rPr lang="en-US" sz="1600" dirty="0" err="1" smtClean="0"/>
              <a:t>set_operating_conditions</a:t>
            </a:r>
            <a:r>
              <a:rPr lang="en-US" sz="1600" dirty="0" smtClean="0"/>
              <a:t> </a:t>
            </a:r>
            <a:r>
              <a:rPr lang="en-US" sz="1600" dirty="0" smtClean="0"/>
              <a:t>WORST </a:t>
            </a:r>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Arial Black"/>
                <a:cs typeface="Arial Black"/>
              </a:rPr>
              <a:t>PrimeTime</a:t>
            </a:r>
            <a:endParaRPr lang="en-US" dirty="0">
              <a:latin typeface="Arial Black"/>
              <a:cs typeface="Arial Black"/>
            </a:endParaRPr>
          </a:p>
        </p:txBody>
      </p:sp>
      <p:sp>
        <p:nvSpPr>
          <p:cNvPr id="3" name="Content Placeholder 2"/>
          <p:cNvSpPr>
            <a:spLocks noGrp="1"/>
          </p:cNvSpPr>
          <p:nvPr>
            <p:ph idx="1"/>
          </p:nvPr>
        </p:nvSpPr>
        <p:spPr/>
        <p:txBody>
          <a:bodyPr/>
          <a:lstStyle/>
          <a:p>
            <a:pPr lvl="1">
              <a:defRPr/>
            </a:pPr>
            <a:r>
              <a:rPr lang="en-US" dirty="0" smtClean="0">
                <a:latin typeface="Tahoma" pitchFamily="-109" charset="0"/>
                <a:ea typeface="Tahoma" pitchFamily="-109" charset="0"/>
                <a:cs typeface="Tahoma" pitchFamily="-109" charset="0"/>
              </a:rPr>
              <a:t>set </a:t>
            </a:r>
            <a:r>
              <a:rPr lang="en-US" dirty="0" err="1" smtClean="0">
                <a:latin typeface="Tahoma" pitchFamily="-109" charset="0"/>
                <a:ea typeface="Tahoma" pitchFamily="-109" charset="0"/>
                <a:cs typeface="Tahoma" pitchFamily="-109" charset="0"/>
              </a:rPr>
              <a:t>search_path</a:t>
            </a:r>
            <a:r>
              <a:rPr lang="en-US" dirty="0" smtClean="0">
                <a:latin typeface="Tahoma" pitchFamily="-109" charset="0"/>
                <a:ea typeface="Tahoma" pitchFamily="-109" charset="0"/>
                <a:cs typeface="Tahoma" pitchFamily="-109" charset="0"/>
              </a:rPr>
              <a:t> ../ref/models</a:t>
            </a:r>
          </a:p>
          <a:p>
            <a:pPr lvl="1">
              <a:defRPr/>
            </a:pPr>
            <a:r>
              <a:rPr lang="en-US" dirty="0" smtClean="0">
                <a:latin typeface="Tahoma" pitchFamily="-109" charset="0"/>
                <a:ea typeface="Tahoma" pitchFamily="-109" charset="0"/>
                <a:cs typeface="Tahoma" pitchFamily="-109" charset="0"/>
              </a:rPr>
              <a:t>set </a:t>
            </a:r>
            <a:r>
              <a:rPr lang="en-US" dirty="0" err="1" smtClean="0">
                <a:latin typeface="Tahoma" pitchFamily="-109" charset="0"/>
                <a:ea typeface="Tahoma" pitchFamily="-109" charset="0"/>
                <a:cs typeface="Tahoma" pitchFamily="-109" charset="0"/>
              </a:rPr>
              <a:t>link_path</a:t>
            </a:r>
            <a:r>
              <a:rPr lang="en-US" dirty="0" smtClean="0">
                <a:latin typeface="Tahoma" pitchFamily="-109" charset="0"/>
                <a:ea typeface="Tahoma" pitchFamily="-109" charset="0"/>
                <a:cs typeface="Tahoma" pitchFamily="-109" charset="0"/>
              </a:rPr>
              <a:t> “* ../ref/models/saed90nm_type.db”</a:t>
            </a:r>
          </a:p>
          <a:p>
            <a:pPr lvl="1">
              <a:defRPr/>
            </a:pPr>
            <a:r>
              <a:rPr lang="en-US" dirty="0" smtClean="0">
                <a:latin typeface="Tahoma" pitchFamily="-109" charset="0"/>
                <a:ea typeface="Tahoma" pitchFamily="-109" charset="0"/>
                <a:cs typeface="Tahoma" pitchFamily="-109" charset="0"/>
              </a:rPr>
              <a:t>set </a:t>
            </a:r>
            <a:r>
              <a:rPr lang="en-US" dirty="0" err="1" smtClean="0">
                <a:latin typeface="Tahoma" pitchFamily="-109" charset="0"/>
                <a:ea typeface="Tahoma" pitchFamily="-109" charset="0"/>
                <a:cs typeface="Tahoma" pitchFamily="-109" charset="0"/>
              </a:rPr>
              <a:t>link_create_black_boxes</a:t>
            </a:r>
            <a:r>
              <a:rPr lang="en-US" dirty="0" smtClean="0">
                <a:latin typeface="Tahoma" pitchFamily="-109" charset="0"/>
                <a:ea typeface="Tahoma" pitchFamily="-109" charset="0"/>
                <a:cs typeface="Tahoma" pitchFamily="-109" charset="0"/>
              </a:rPr>
              <a:t> false</a:t>
            </a:r>
          </a:p>
          <a:p>
            <a:pPr lvl="1">
              <a:defRPr/>
            </a:pPr>
            <a:r>
              <a:rPr lang="en-US" dirty="0" err="1" smtClean="0">
                <a:latin typeface="Tahoma" pitchFamily="-109" charset="0"/>
                <a:ea typeface="Tahoma" pitchFamily="-109" charset="0"/>
                <a:cs typeface="Tahoma" pitchFamily="-109" charset="0"/>
              </a:rPr>
              <a:t>read_verilog</a:t>
            </a:r>
            <a:r>
              <a:rPr lang="en-US" dirty="0" smtClean="0">
                <a:latin typeface="Tahoma" pitchFamily="-109" charset="0"/>
                <a:ea typeface="Tahoma" pitchFamily="-109" charset="0"/>
                <a:cs typeface="Tahoma" pitchFamily="-109" charset="0"/>
              </a:rPr>
              <a:t> /</a:t>
            </a:r>
            <a:r>
              <a:rPr lang="en-US" dirty="0" err="1" smtClean="0">
                <a:latin typeface="Tahoma" pitchFamily="-109" charset="0"/>
                <a:ea typeface="Tahoma" pitchFamily="-109" charset="0"/>
                <a:cs typeface="Tahoma" pitchFamily="-109" charset="0"/>
              </a:rPr>
              <a:t>path_to_your_design/source_file_name</a:t>
            </a:r>
            <a:r>
              <a:rPr lang="en-US" dirty="0" smtClean="0">
                <a:latin typeface="Tahoma" pitchFamily="-109" charset="0"/>
                <a:ea typeface="Tahoma" pitchFamily="-109" charset="0"/>
                <a:cs typeface="Tahoma" pitchFamily="-109" charset="0"/>
              </a:rPr>
              <a:t> </a:t>
            </a:r>
          </a:p>
          <a:p>
            <a:pPr lvl="1">
              <a:defRPr/>
            </a:pPr>
            <a:r>
              <a:rPr lang="en-US" dirty="0" err="1" smtClean="0">
                <a:latin typeface="Tahoma" pitchFamily="-109" charset="0"/>
                <a:ea typeface="Tahoma" pitchFamily="-109" charset="0"/>
                <a:cs typeface="Tahoma" pitchFamily="-109" charset="0"/>
              </a:rPr>
              <a:t>link_design</a:t>
            </a:r>
            <a:r>
              <a:rPr lang="en-US" dirty="0" smtClean="0">
                <a:latin typeface="Tahoma" pitchFamily="-109" charset="0"/>
                <a:ea typeface="Tahoma" pitchFamily="-109" charset="0"/>
                <a:cs typeface="Tahoma" pitchFamily="-109" charset="0"/>
              </a:rPr>
              <a:t> –</a:t>
            </a:r>
            <a:r>
              <a:rPr lang="en-US" dirty="0" err="1" smtClean="0">
                <a:latin typeface="Tahoma" pitchFamily="-109" charset="0"/>
                <a:ea typeface="Tahoma" pitchFamily="-109" charset="0"/>
                <a:cs typeface="Tahoma" pitchFamily="-109" charset="0"/>
              </a:rPr>
              <a:t>keep_sub_designs</a:t>
            </a:r>
            <a:r>
              <a:rPr lang="en-US" dirty="0" smtClean="0">
                <a:latin typeface="Tahoma" pitchFamily="-109" charset="0"/>
                <a:ea typeface="Tahoma" pitchFamily="-109" charset="0"/>
                <a:cs typeface="Tahoma" pitchFamily="-109" charset="0"/>
              </a:rPr>
              <a:t> $DESIGN_NAME </a:t>
            </a:r>
          </a:p>
          <a:p>
            <a:pPr lvl="1">
              <a:defRPr/>
            </a:pPr>
            <a:r>
              <a:rPr lang="en-US" dirty="0" err="1" smtClean="0">
                <a:latin typeface="Tahoma" pitchFamily="-109" charset="0"/>
                <a:ea typeface="Tahoma" pitchFamily="-109" charset="0"/>
                <a:cs typeface="Tahoma" pitchFamily="-109" charset="0"/>
              </a:rPr>
              <a:t>check_timing</a:t>
            </a:r>
            <a:r>
              <a:rPr lang="en-US" dirty="0" smtClean="0">
                <a:latin typeface="Tahoma" pitchFamily="-109" charset="0"/>
                <a:ea typeface="Tahoma" pitchFamily="-109" charset="0"/>
                <a:cs typeface="Tahoma" pitchFamily="-109" charset="0"/>
              </a:rPr>
              <a:t> </a:t>
            </a:r>
          </a:p>
          <a:p>
            <a:pPr lvl="1">
              <a:defRPr/>
            </a:pPr>
            <a:r>
              <a:rPr lang="en-US" dirty="0" smtClean="0">
                <a:latin typeface="Tahoma" pitchFamily="-109" charset="0"/>
                <a:ea typeface="Tahoma" pitchFamily="-109" charset="0"/>
                <a:cs typeface="Tahoma" pitchFamily="-109" charset="0"/>
              </a:rPr>
              <a:t>source ./constraints/</a:t>
            </a:r>
            <a:r>
              <a:rPr lang="en-US" dirty="0" err="1" smtClean="0">
                <a:latin typeface="Tahoma" pitchFamily="-109" charset="0"/>
                <a:ea typeface="Tahoma" pitchFamily="-109" charset="0"/>
                <a:cs typeface="Tahoma" pitchFamily="-109" charset="0"/>
              </a:rPr>
              <a:t>constraint_file_name.tcl</a:t>
            </a:r>
            <a:endParaRPr lang="en-US" dirty="0" smtClean="0">
              <a:latin typeface="Tahoma" pitchFamily="-109" charset="0"/>
              <a:ea typeface="Tahoma" pitchFamily="-109" charset="0"/>
              <a:cs typeface="Tahoma" pitchFamily="-109" charset="0"/>
            </a:endParaRPr>
          </a:p>
          <a:p>
            <a:pPr lvl="1">
              <a:defRPr/>
            </a:pPr>
            <a:endParaRPr lang="en-US" dirty="0" smtClean="0">
              <a:latin typeface="Tahoma" pitchFamily="-109" charset="0"/>
              <a:ea typeface="Tahoma" pitchFamily="-109" charset="0"/>
              <a:cs typeface="Tahoma" pitchFamily="-109" charset="0"/>
            </a:endParaRPr>
          </a:p>
          <a:p>
            <a:pPr lvl="1">
              <a:defRPr/>
            </a:pPr>
            <a:r>
              <a:rPr lang="en-US" dirty="0" err="1" smtClean="0">
                <a:latin typeface="Tahoma" pitchFamily="-109" charset="0"/>
                <a:ea typeface="Tahoma" pitchFamily="-109" charset="0"/>
                <a:cs typeface="Tahoma" pitchFamily="-109" charset="0"/>
              </a:rPr>
              <a:t>report_path_group</a:t>
            </a:r>
            <a:r>
              <a:rPr lang="en-US" dirty="0" smtClean="0">
                <a:latin typeface="Tahoma" pitchFamily="-109" charset="0"/>
                <a:ea typeface="Tahoma" pitchFamily="-109" charset="0"/>
                <a:cs typeface="Tahoma" pitchFamily="-109" charset="0"/>
              </a:rPr>
              <a:t> &gt; reports/${</a:t>
            </a:r>
            <a:r>
              <a:rPr lang="en-US" dirty="0" err="1" smtClean="0">
                <a:latin typeface="Tahoma" pitchFamily="-109" charset="0"/>
                <a:ea typeface="Tahoma" pitchFamily="-109" charset="0"/>
                <a:cs typeface="Tahoma" pitchFamily="-109" charset="0"/>
              </a:rPr>
              <a:t>DESIGN_NAME}.path_group</a:t>
            </a:r>
            <a:r>
              <a:rPr lang="en-US" dirty="0" smtClean="0">
                <a:latin typeface="Tahoma" pitchFamily="-109" charset="0"/>
                <a:ea typeface="Tahoma" pitchFamily="-109" charset="0"/>
                <a:cs typeface="Tahoma" pitchFamily="-109" charset="0"/>
              </a:rPr>
              <a:t> </a:t>
            </a:r>
          </a:p>
          <a:p>
            <a:pPr lvl="1">
              <a:defRPr/>
            </a:pPr>
            <a:r>
              <a:rPr lang="en-US" dirty="0" err="1" smtClean="0">
                <a:latin typeface="Tahoma" pitchFamily="-109" charset="0"/>
                <a:ea typeface="Tahoma" pitchFamily="-109" charset="0"/>
                <a:cs typeface="Tahoma" pitchFamily="-109" charset="0"/>
              </a:rPr>
              <a:t>report_timing</a:t>
            </a:r>
            <a:r>
              <a:rPr lang="en-US" dirty="0" smtClean="0">
                <a:latin typeface="Tahoma" pitchFamily="-109" charset="0"/>
                <a:ea typeface="Tahoma" pitchFamily="-109" charset="0"/>
                <a:cs typeface="Tahoma" pitchFamily="-109" charset="0"/>
              </a:rPr>
              <a:t> &gt; reports/${</a:t>
            </a:r>
            <a:r>
              <a:rPr lang="en-US" dirty="0" err="1" smtClean="0">
                <a:latin typeface="Tahoma" pitchFamily="-109" charset="0"/>
                <a:ea typeface="Tahoma" pitchFamily="-109" charset="0"/>
                <a:cs typeface="Tahoma" pitchFamily="-109" charset="0"/>
              </a:rPr>
              <a:t>DESIGN_NAME}.timing</a:t>
            </a:r>
            <a:r>
              <a:rPr lang="en-US" dirty="0" smtClean="0">
                <a:latin typeface="Tahoma" pitchFamily="-109" charset="0"/>
                <a:ea typeface="Tahoma" pitchFamily="-109" charset="0"/>
                <a:cs typeface="Tahoma" pitchFamily="-109" charset="0"/>
              </a:rPr>
              <a:t> </a:t>
            </a:r>
          </a:p>
          <a:p>
            <a:pPr lvl="1">
              <a:defRPr/>
            </a:pPr>
            <a:r>
              <a:rPr lang="en-US" dirty="0" err="1" smtClean="0">
                <a:latin typeface="Tahoma" pitchFamily="-109" charset="0"/>
                <a:ea typeface="Tahoma" pitchFamily="-109" charset="0"/>
                <a:cs typeface="Tahoma" pitchFamily="-109" charset="0"/>
              </a:rPr>
              <a:t>report_timing</a:t>
            </a:r>
            <a:r>
              <a:rPr lang="en-US" dirty="0" smtClean="0">
                <a:latin typeface="Tahoma" pitchFamily="-109" charset="0"/>
                <a:ea typeface="Tahoma" pitchFamily="-109" charset="0"/>
                <a:cs typeface="Tahoma" pitchFamily="-109" charset="0"/>
              </a:rPr>
              <a:t> -</a:t>
            </a:r>
            <a:r>
              <a:rPr lang="en-US" dirty="0" err="1" smtClean="0">
                <a:latin typeface="Tahoma" pitchFamily="-109" charset="0"/>
                <a:ea typeface="Tahoma" pitchFamily="-109" charset="0"/>
                <a:cs typeface="Tahoma" pitchFamily="-109" charset="0"/>
              </a:rPr>
              <a:t>max_paths</a:t>
            </a:r>
            <a:r>
              <a:rPr lang="en-US" dirty="0" smtClean="0">
                <a:latin typeface="Tahoma" pitchFamily="-109" charset="0"/>
                <a:ea typeface="Tahoma" pitchFamily="-109" charset="0"/>
                <a:cs typeface="Tahoma" pitchFamily="-109" charset="0"/>
              </a:rPr>
              <a:t> 10</a:t>
            </a:r>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23</a:t>
            </a:fld>
            <a:endParaRPr lang="en-US"/>
          </a:p>
        </p:txBody>
      </p:sp>
      <p:sp>
        <p:nvSpPr>
          <p:cNvPr id="5" name="Right Arrow 4"/>
          <p:cNvSpPr/>
          <p:nvPr/>
        </p:nvSpPr>
        <p:spPr>
          <a:xfrm>
            <a:off x="1312333" y="1989667"/>
            <a:ext cx="423334" cy="237066"/>
          </a:xfrm>
          <a:prstGeom prst="rightArrow">
            <a:avLst/>
          </a:prstGeom>
          <a:solidFill>
            <a:srgbClr val="80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1312327" y="2328341"/>
            <a:ext cx="423334" cy="237066"/>
          </a:xfrm>
          <a:prstGeom prst="rightArrow">
            <a:avLst/>
          </a:prstGeom>
          <a:solidFill>
            <a:srgbClr val="80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1312333" y="2988742"/>
            <a:ext cx="423334" cy="237066"/>
          </a:xfrm>
          <a:prstGeom prst="rightArrow">
            <a:avLst/>
          </a:prstGeom>
          <a:solidFill>
            <a:srgbClr val="80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Black"/>
                <a:cs typeface="Arial Black"/>
              </a:rPr>
              <a:t>Critical Path</a:t>
            </a:r>
            <a:endParaRPr lang="en-US" dirty="0">
              <a:latin typeface="Arial Black"/>
              <a:cs typeface="Arial Black"/>
            </a:endParaRPr>
          </a:p>
        </p:txBody>
      </p:sp>
      <p:sp>
        <p:nvSpPr>
          <p:cNvPr id="3" name="Content Placeholder 2"/>
          <p:cNvSpPr>
            <a:spLocks noGrp="1"/>
          </p:cNvSpPr>
          <p:nvPr>
            <p:ph idx="1"/>
          </p:nvPr>
        </p:nvSpPr>
        <p:spPr/>
        <p:txBody>
          <a:bodyPr>
            <a:normAutofit fontScale="55000" lnSpcReduction="20000"/>
          </a:bodyPr>
          <a:lstStyle/>
          <a:p>
            <a:r>
              <a:rPr lang="en-US" dirty="0" smtClean="0"/>
              <a:t>   </a:t>
            </a:r>
            <a:r>
              <a:rPr lang="en-US" sz="3273" b="1" dirty="0" smtClean="0"/>
              <a:t>Point                                                  		 </a:t>
            </a:r>
            <a:r>
              <a:rPr lang="en-US" sz="3273" b="1" dirty="0" err="1" smtClean="0"/>
              <a:t>Incr</a:t>
            </a:r>
            <a:r>
              <a:rPr lang="en-US" sz="3273" b="1" dirty="0" smtClean="0"/>
              <a:t>       		Path</a:t>
            </a:r>
          </a:p>
          <a:p>
            <a:endParaRPr lang="en-US" dirty="0" smtClean="0"/>
          </a:p>
          <a:p>
            <a:r>
              <a:rPr lang="en-US" dirty="0" smtClean="0"/>
              <a:t>  I_INSTRN_LAT/Crnt_Instrn_1_reg[27]/Q (</a:t>
            </a:r>
            <a:r>
              <a:rPr lang="en-US" dirty="0" smtClean="0">
                <a:solidFill>
                  <a:srgbClr val="FF0000"/>
                </a:solidFill>
              </a:rPr>
              <a:t>DFF</a:t>
            </a:r>
            <a:r>
              <a:rPr lang="en-US" dirty="0" smtClean="0"/>
              <a:t>X1)         	  0.41     		 0.41 </a:t>
            </a:r>
            <a:r>
              <a:rPr lang="en-US" dirty="0" err="1" smtClean="0"/>
              <a:t>r</a:t>
            </a:r>
            <a:endParaRPr lang="en-US" dirty="0" smtClean="0"/>
          </a:p>
          <a:p>
            <a:r>
              <a:rPr lang="en-US" dirty="0" smtClean="0"/>
              <a:t>  I_ALU/U15/ZN (</a:t>
            </a:r>
            <a:r>
              <a:rPr lang="en-US" dirty="0" smtClean="0">
                <a:solidFill>
                  <a:srgbClr val="FF0000"/>
                </a:solidFill>
              </a:rPr>
              <a:t>INV</a:t>
            </a:r>
            <a:r>
              <a:rPr lang="en-US" dirty="0" smtClean="0"/>
              <a:t>X0)                                    	  0.29      		 0.70 </a:t>
            </a:r>
            <a:r>
              <a:rPr lang="en-US" dirty="0" err="1" smtClean="0"/>
              <a:t>f</a:t>
            </a:r>
            <a:endParaRPr lang="en-US" dirty="0" smtClean="0"/>
          </a:p>
          <a:p>
            <a:r>
              <a:rPr lang="en-US" dirty="0" smtClean="0"/>
              <a:t>  I_ALU/U4/ZN (</a:t>
            </a:r>
            <a:r>
              <a:rPr lang="en-US" dirty="0" smtClean="0">
                <a:solidFill>
                  <a:srgbClr val="FF0000"/>
                </a:solidFill>
              </a:rPr>
              <a:t>INV</a:t>
            </a:r>
            <a:r>
              <a:rPr lang="en-US" dirty="0" smtClean="0"/>
              <a:t>X0)                                    	 	  0.44       		 1.14 </a:t>
            </a:r>
            <a:r>
              <a:rPr lang="en-US" dirty="0" err="1" smtClean="0"/>
              <a:t>r</a:t>
            </a:r>
            <a:endParaRPr lang="en-US" dirty="0" smtClean="0"/>
          </a:p>
          <a:p>
            <a:r>
              <a:rPr lang="en-US" dirty="0" smtClean="0"/>
              <a:t>  I_ALU/U516/Q (</a:t>
            </a:r>
            <a:r>
              <a:rPr lang="en-US" dirty="0" smtClean="0">
                <a:solidFill>
                  <a:srgbClr val="FF0000"/>
                </a:solidFill>
              </a:rPr>
              <a:t>OR2</a:t>
            </a:r>
            <a:r>
              <a:rPr lang="en-US" dirty="0" smtClean="0"/>
              <a:t>X1)                                   	  0.38       		 1.52 </a:t>
            </a:r>
            <a:r>
              <a:rPr lang="en-US" dirty="0" err="1" smtClean="0"/>
              <a:t>r</a:t>
            </a:r>
            <a:endParaRPr lang="en-US" dirty="0" smtClean="0"/>
          </a:p>
          <a:p>
            <a:r>
              <a:rPr lang="en-US" dirty="0" smtClean="0"/>
              <a:t>  I_ALU/U515/QN (</a:t>
            </a:r>
            <a:r>
              <a:rPr lang="en-US" dirty="0" smtClean="0">
                <a:solidFill>
                  <a:srgbClr val="FF0000"/>
                </a:solidFill>
              </a:rPr>
              <a:t>NOR2</a:t>
            </a:r>
            <a:r>
              <a:rPr lang="en-US" dirty="0" smtClean="0"/>
              <a:t>X0)                                 	  0.13      		 1.66 </a:t>
            </a:r>
            <a:r>
              <a:rPr lang="en-US" dirty="0" err="1" smtClean="0"/>
              <a:t>f</a:t>
            </a:r>
            <a:endParaRPr lang="en-US" dirty="0" smtClean="0"/>
          </a:p>
          <a:p>
            <a:r>
              <a:rPr lang="en-US" dirty="0" smtClean="0"/>
              <a:t>  I_ALU/U509/ZN (</a:t>
            </a:r>
            <a:r>
              <a:rPr lang="en-US" dirty="0" smtClean="0">
                <a:solidFill>
                  <a:srgbClr val="FF0000"/>
                </a:solidFill>
              </a:rPr>
              <a:t>INV</a:t>
            </a:r>
            <a:r>
              <a:rPr lang="en-US" dirty="0" smtClean="0"/>
              <a:t>X0)                                  	  0.33      		 1.99 </a:t>
            </a:r>
            <a:r>
              <a:rPr lang="en-US" dirty="0" err="1" smtClean="0"/>
              <a:t>r</a:t>
            </a:r>
            <a:endParaRPr lang="en-US" dirty="0" smtClean="0"/>
          </a:p>
          <a:p>
            <a:r>
              <a:rPr lang="en-US" dirty="0" smtClean="0"/>
              <a:t>  I_ALU/U479/QN (</a:t>
            </a:r>
            <a:r>
              <a:rPr lang="en-US" dirty="0" smtClean="0">
                <a:solidFill>
                  <a:srgbClr val="FF0000"/>
                </a:solidFill>
              </a:rPr>
              <a:t>NOR3</a:t>
            </a:r>
            <a:r>
              <a:rPr lang="en-US" dirty="0" smtClean="0"/>
              <a:t>X0)                                 	  0.33      		 2.32 </a:t>
            </a:r>
            <a:r>
              <a:rPr lang="en-US" dirty="0" err="1" smtClean="0"/>
              <a:t>f</a:t>
            </a:r>
            <a:endParaRPr lang="en-US" dirty="0" smtClean="0"/>
          </a:p>
          <a:p>
            <a:r>
              <a:rPr lang="en-US" dirty="0" smtClean="0"/>
              <a:t>  I_ALU/r24/U1/Q (</a:t>
            </a:r>
            <a:r>
              <a:rPr lang="en-US" dirty="0" smtClean="0">
                <a:solidFill>
                  <a:srgbClr val="FF0000"/>
                </a:solidFill>
              </a:rPr>
              <a:t>XOR2</a:t>
            </a:r>
            <a:r>
              <a:rPr lang="en-US" dirty="0" smtClean="0"/>
              <a:t>X1)                                	  0.25      		 2.57 </a:t>
            </a:r>
            <a:r>
              <a:rPr lang="en-US" dirty="0" err="1" smtClean="0"/>
              <a:t>f</a:t>
            </a:r>
            <a:endParaRPr lang="en-US" dirty="0" smtClean="0"/>
          </a:p>
          <a:p>
            <a:r>
              <a:rPr lang="en-US" dirty="0" smtClean="0"/>
              <a:t>  I_ALU/r24/U1_0/CO (</a:t>
            </a:r>
            <a:r>
              <a:rPr lang="en-US" dirty="0" smtClean="0">
                <a:solidFill>
                  <a:srgbClr val="FF0000"/>
                </a:solidFill>
              </a:rPr>
              <a:t>FADD</a:t>
            </a:r>
            <a:r>
              <a:rPr lang="en-US" dirty="0" smtClean="0"/>
              <a:t>X1)                              	  0.34      		 2.91 </a:t>
            </a:r>
            <a:r>
              <a:rPr lang="en-US" dirty="0" err="1" smtClean="0"/>
              <a:t>f</a:t>
            </a:r>
            <a:endParaRPr lang="en-US" dirty="0" smtClean="0"/>
          </a:p>
          <a:p>
            <a:r>
              <a:rPr lang="en-US" dirty="0" smtClean="0"/>
              <a:t>  I_ALU/U270/Q (</a:t>
            </a:r>
            <a:r>
              <a:rPr lang="en-US" dirty="0" smtClean="0">
                <a:solidFill>
                  <a:srgbClr val="FF0000"/>
                </a:solidFill>
              </a:rPr>
              <a:t>MUX21</a:t>
            </a:r>
            <a:r>
              <a:rPr lang="en-US" dirty="0" smtClean="0"/>
              <a:t>X1)                                     	  0.17       		 8.60 </a:t>
            </a:r>
            <a:r>
              <a:rPr lang="en-US" dirty="0" err="1" smtClean="0"/>
              <a:t>f</a:t>
            </a:r>
            <a:endParaRPr lang="en-US" dirty="0" smtClean="0"/>
          </a:p>
          <a:p>
            <a:r>
              <a:rPr lang="en-US" dirty="0" smtClean="0"/>
              <a:t>  I_ALU/U216/Q (</a:t>
            </a:r>
            <a:r>
              <a:rPr lang="en-US" dirty="0" smtClean="0">
                <a:solidFill>
                  <a:srgbClr val="FF0000"/>
                </a:solidFill>
              </a:rPr>
              <a:t>AND2</a:t>
            </a:r>
            <a:r>
              <a:rPr lang="en-US" dirty="0" smtClean="0"/>
              <a:t>X1)                                   	  0.13       		 8.73 </a:t>
            </a:r>
            <a:r>
              <a:rPr lang="en-US" dirty="0" err="1" smtClean="0"/>
              <a:t>f</a:t>
            </a:r>
            <a:endParaRPr lang="en-US" dirty="0" smtClean="0"/>
          </a:p>
          <a:p>
            <a:r>
              <a:rPr lang="en-US" dirty="0" smtClean="0"/>
              <a:t>  I_ALU/U223/Q (</a:t>
            </a:r>
            <a:r>
              <a:rPr lang="en-US" dirty="0" smtClean="0">
                <a:solidFill>
                  <a:srgbClr val="FF0000"/>
                </a:solidFill>
              </a:rPr>
              <a:t>MUX41</a:t>
            </a:r>
            <a:r>
              <a:rPr lang="en-US" dirty="0" smtClean="0"/>
              <a:t>X1)                                  	  0.26       		 8.99 </a:t>
            </a:r>
            <a:r>
              <a:rPr lang="en-US" dirty="0" err="1" smtClean="0"/>
              <a:t>f</a:t>
            </a:r>
            <a:r>
              <a:rPr lang="en-US" dirty="0" smtClean="0"/>
              <a:t> </a:t>
            </a:r>
            <a:endParaRPr lang="en-US" dirty="0"/>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25</a:t>
            </a:fld>
            <a:endParaRPr lang="en-US"/>
          </a:p>
        </p:txBody>
      </p:sp>
      <p:sp>
        <p:nvSpPr>
          <p:cNvPr id="7" name="Title 1"/>
          <p:cNvSpPr>
            <a:spLocks noGrp="1"/>
          </p:cNvSpPr>
          <p:nvPr>
            <p:ph type="title"/>
          </p:nvPr>
        </p:nvSpPr>
        <p:spPr>
          <a:xfrm>
            <a:off x="702733" y="1"/>
            <a:ext cx="8441267" cy="787400"/>
          </a:xfrm>
        </p:spPr>
        <p:txBody>
          <a:bodyPr>
            <a:normAutofit/>
          </a:bodyPr>
          <a:lstStyle/>
          <a:p>
            <a:pPr algn="ctr">
              <a:defRPr/>
            </a:pPr>
            <a:r>
              <a:rPr lang="en-US" dirty="0" smtClean="0">
                <a:solidFill>
                  <a:schemeClr val="bg2">
                    <a:lumMod val="10000"/>
                  </a:schemeClr>
                </a:solidFill>
                <a:latin typeface="Arial Black"/>
                <a:cs typeface="Arial Black"/>
              </a:rPr>
              <a:t>Critical path degradation</a:t>
            </a:r>
            <a:endParaRPr lang="en-US" dirty="0">
              <a:solidFill>
                <a:schemeClr val="bg2">
                  <a:lumMod val="10000"/>
                </a:schemeClr>
              </a:solidFill>
              <a:latin typeface="Arial Black"/>
              <a:cs typeface="Arial Black"/>
            </a:endParaRPr>
          </a:p>
        </p:txBody>
      </p:sp>
      <p:sp>
        <p:nvSpPr>
          <p:cNvPr id="44033" name="Rectangle 1"/>
          <p:cNvSpPr>
            <a:spLocks noChangeArrowheads="1"/>
          </p:cNvSpPr>
          <p:nvPr/>
        </p:nvSpPr>
        <p:spPr bwMode="auto">
          <a:xfrm flipH="1">
            <a:off x="1312333" y="1269618"/>
            <a:ext cx="7264400" cy="2862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DFF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(0.41)</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r>
              <a:rPr kumimoji="0" lang="en-US" b="0" i="0" u="none" strike="noStrike" cap="none" normalizeH="0" baseline="0" dirty="0" smtClean="0">
                <a:ln>
                  <a:noFill/>
                </a:ln>
                <a:solidFill>
                  <a:srgbClr val="800000"/>
                </a:solidFill>
                <a:effectLst/>
                <a:latin typeface="Arial Unicode MS" pitchFamily="34" charset="-128"/>
                <a:cs typeface="Arial" pitchFamily="34" charset="0"/>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INV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(0.29)</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r>
              <a:rPr lang="en-US" dirty="0" smtClean="0">
                <a:solidFill>
                  <a:srgbClr val="800000"/>
                </a:solidFill>
                <a:latin typeface="Arial Unicode MS" pitchFamily="34" charset="-128"/>
              </a:rPr>
              <a:t>=&gt; </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INV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(0.44)</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r>
              <a:rPr lang="en-US" dirty="0" smtClean="0">
                <a:solidFill>
                  <a:srgbClr val="800000"/>
                </a:solidFill>
                <a:latin typeface="Arial Unicode MS" pitchFamily="34" charset="-128"/>
              </a:rPr>
              <a:t>=&gt;</a:t>
            </a:r>
            <a:endParaRPr kumimoji="0" lang="en-US" b="0" i="0" u="none" strike="noStrike" cap="none" normalizeH="0" baseline="0" dirty="0" smtClean="0">
              <a:ln>
                <a:noFill/>
              </a:ln>
              <a:solidFill>
                <a:srgbClr val="000000"/>
              </a:solidFill>
              <a:effectLst/>
              <a:latin typeface="Arial Unicode MS" pitchFamily="34" charset="-128"/>
              <a:cs typeface="Arial" pitchFamily="34" charset="0"/>
            </a:endParaRP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OR2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(0.38)</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NOR2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a:t>
            </a:r>
            <a:r>
              <a:rPr lang="en-US" dirty="0" smtClean="0">
                <a:solidFill>
                  <a:srgbClr val="0000FF"/>
                </a:solidFill>
                <a:latin typeface="Arial Unicode MS" pitchFamily="34" charset="-128"/>
              </a:rPr>
              <a:t>0.13)</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lang="en-US" dirty="0" smtClean="0">
                <a:solidFill>
                  <a:srgbClr val="000000"/>
                </a:solidFill>
                <a:latin typeface="Arial Unicode MS" pitchFamily="34" charset="-128"/>
              </a:rPr>
              <a:t> </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INV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a:t>
            </a:r>
            <a:r>
              <a:rPr lang="en-US" dirty="0" smtClean="0">
                <a:solidFill>
                  <a:srgbClr val="0000FF"/>
                </a:solidFill>
                <a:latin typeface="Arial Unicode MS" pitchFamily="34" charset="-128"/>
              </a:rPr>
              <a:t>0.33)</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lang="en-US" dirty="0" smtClean="0">
                <a:solidFill>
                  <a:srgbClr val="000000"/>
                </a:solidFill>
                <a:latin typeface="Arial Unicode MS" pitchFamily="34" charset="-128"/>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NOR3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(0.33)</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XOR2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(0.25)</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(0.34)</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FADD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(0.37)</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p>
          <a:p>
            <a:pPr lvl="0" eaLnBrk="0" hangingPunct="0"/>
            <a:r>
              <a:rPr kumimoji="0" lang="en-US" b="0" i="0" u="none" strike="noStrike" cap="none" normalizeH="0" baseline="0" dirty="0" smtClean="0">
                <a:ln>
                  <a:noFill/>
                </a:ln>
                <a:solidFill>
                  <a:srgbClr val="000000"/>
                </a:solidFill>
                <a:effectLst/>
                <a:latin typeface="Arial Unicode MS" pitchFamily="34" charset="-128"/>
                <a:cs typeface="Arial" pitchFamily="34" charset="0"/>
              </a:rPr>
              <a:t>XOR2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(0.22)</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MUX21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(0.16)</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MUX21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(0.17)</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AND2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(0.13)</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MUX41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(0.26)</a:t>
            </a:r>
            <a:r>
              <a:rPr lang="en-US" dirty="0" smtClean="0">
                <a:solidFill>
                  <a:srgbClr val="000000"/>
                </a:solidFill>
                <a:latin typeface="Arial Unicode MS" pitchFamily="34" charset="-128"/>
              </a:rPr>
              <a:t> </a:t>
            </a:r>
            <a:r>
              <a:rPr lang="en-US" dirty="0" smtClean="0">
                <a:solidFill>
                  <a:srgbClr val="800000"/>
                </a:solidFill>
                <a:latin typeface="Arial Unicode MS" pitchFamily="34" charset="-128"/>
              </a:rPr>
              <a:t>=&gt;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AO22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(0.17)</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r>
              <a:rPr lang="en-US" dirty="0" smtClean="0">
                <a:solidFill>
                  <a:srgbClr val="800000"/>
                </a:solidFill>
                <a:latin typeface="Arial Unicode MS" pitchFamily="34" charset="-128"/>
              </a:rPr>
              <a:t>=&gt;</a:t>
            </a:r>
            <a:r>
              <a:rPr kumimoji="0" lang="en-US" b="0" i="0" u="none" strike="noStrike" cap="none" normalizeH="0" dirty="0" smtClean="0">
                <a:ln>
                  <a:noFill/>
                </a:ln>
                <a:solidFill>
                  <a:srgbClr val="000000"/>
                </a:solidFill>
                <a:effectLst/>
                <a:latin typeface="Arial Unicode MS" pitchFamily="34" charset="-128"/>
                <a:cs typeface="Arial" pitchFamily="34" charset="0"/>
              </a:rPr>
              <a:t> </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DFF </a:t>
            </a:r>
            <a:r>
              <a:rPr kumimoji="0" lang="en-US" b="0" i="0" u="none" strike="noStrike" cap="none" normalizeH="0" baseline="0" dirty="0" smtClean="0">
                <a:ln>
                  <a:noFill/>
                </a:ln>
                <a:solidFill>
                  <a:srgbClr val="0000FF"/>
                </a:solidFill>
                <a:effectLst/>
                <a:latin typeface="Arial Unicode MS" pitchFamily="34" charset="-128"/>
                <a:cs typeface="Arial" pitchFamily="34" charset="0"/>
              </a:rPr>
              <a:t>(0.04)</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8" name="Content Placeholder 2"/>
          <p:cNvSpPr>
            <a:spLocks noGrp="1"/>
          </p:cNvSpPr>
          <p:nvPr>
            <p:ph sz="quarter" idx="1"/>
          </p:nvPr>
        </p:nvSpPr>
        <p:spPr>
          <a:xfrm>
            <a:off x="855134" y="4982531"/>
            <a:ext cx="8288866" cy="1049866"/>
          </a:xfrm>
        </p:spPr>
        <p:txBody>
          <a:bodyPr>
            <a:normAutofit fontScale="92500"/>
          </a:bodyPr>
          <a:lstStyle/>
          <a:p>
            <a:pPr>
              <a:defRPr/>
            </a:pPr>
            <a:r>
              <a:rPr lang="en-US" sz="2400" dirty="0" smtClean="0">
                <a:latin typeface="Tahoma"/>
                <a:cs typeface="Tahoma"/>
              </a:rPr>
              <a:t>The critical path degrades from 9.52ns to 10.35ns after </a:t>
            </a:r>
            <a:r>
              <a:rPr lang="en-US" sz="2400" dirty="0" smtClean="0">
                <a:latin typeface="Tahoma"/>
                <a:cs typeface="Tahoma"/>
              </a:rPr>
              <a:t>5 </a:t>
            </a:r>
            <a:r>
              <a:rPr lang="en-US" sz="2400" dirty="0" smtClean="0">
                <a:latin typeface="Tahoma"/>
                <a:cs typeface="Tahoma"/>
              </a:rPr>
              <a:t>yrs.</a:t>
            </a:r>
          </a:p>
          <a:p>
            <a:pPr>
              <a:defRPr/>
            </a:pPr>
            <a:r>
              <a:rPr lang="en-US" sz="2400" dirty="0" smtClean="0">
                <a:latin typeface="Tahoma"/>
                <a:cs typeface="Tahoma"/>
              </a:rPr>
              <a:t>We obtain this using the flow and model.</a:t>
            </a:r>
          </a:p>
          <a:p>
            <a:pPr>
              <a:buNone/>
              <a:defRPr/>
            </a:pPr>
            <a:endParaRPr lang="en-US" sz="2400" dirty="0" smtClean="0">
              <a:latin typeface="Tahoma"/>
              <a:cs typeface="Tahoma"/>
            </a:endParaRPr>
          </a:p>
          <a:p>
            <a:pPr>
              <a:buNone/>
              <a:defRPr/>
            </a:pPr>
            <a:endParaRPr lang="en-US" sz="2400" dirty="0" smtClean="0">
              <a:latin typeface="Tahoma"/>
              <a:cs typeface="Tahom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Black" pitchFamily="34" charset="0"/>
              </a:rPr>
              <a:t>Summary</a:t>
            </a:r>
            <a:endParaRPr lang="en-US" dirty="0">
              <a:latin typeface="Arial Black" pitchFamily="34" charset="0"/>
            </a:endParaRPr>
          </a:p>
        </p:txBody>
      </p:sp>
      <p:sp>
        <p:nvSpPr>
          <p:cNvPr id="3" name="Content Placeholder 2"/>
          <p:cNvSpPr>
            <a:spLocks noGrp="1"/>
          </p:cNvSpPr>
          <p:nvPr>
            <p:ph idx="1"/>
          </p:nvPr>
        </p:nvSpPr>
        <p:spPr/>
        <p:txBody>
          <a:bodyPr>
            <a:normAutofit lnSpcReduction="10000"/>
          </a:bodyPr>
          <a:lstStyle/>
          <a:p>
            <a:r>
              <a:rPr lang="en-US" dirty="0">
                <a:latin typeface="Tahoma" pitchFamily="34" charset="0"/>
                <a:cs typeface="Tahoma" pitchFamily="34" charset="0"/>
              </a:rPr>
              <a:t>Develop reliability spice models from literature</a:t>
            </a:r>
            <a:r>
              <a:rPr lang="en-US" dirty="0" smtClean="0">
                <a:latin typeface="Tahoma" pitchFamily="34" charset="0"/>
                <a:cs typeface="Tahoma" pitchFamily="34" charset="0"/>
              </a:rPr>
              <a:t>.</a:t>
            </a:r>
          </a:p>
          <a:p>
            <a:pPr lvl="1">
              <a:defRPr/>
            </a:pPr>
            <a:r>
              <a:rPr lang="en-US" dirty="0">
                <a:latin typeface="Tahoma"/>
                <a:cs typeface="Tahoma"/>
              </a:rPr>
              <a:t>MOSRA never ran properly.</a:t>
            </a:r>
          </a:p>
          <a:p>
            <a:pPr lvl="1">
              <a:defRPr/>
            </a:pPr>
            <a:r>
              <a:rPr lang="en-US" dirty="0">
                <a:latin typeface="Tahoma"/>
                <a:cs typeface="Tahoma"/>
              </a:rPr>
              <a:t>We constructed our own device model</a:t>
            </a:r>
            <a:endParaRPr lang="en-US" dirty="0">
              <a:latin typeface="Tahoma" pitchFamily="34" charset="0"/>
              <a:cs typeface="Tahoma" pitchFamily="34" charset="0"/>
            </a:endParaRPr>
          </a:p>
          <a:p>
            <a:endParaRPr lang="en-US" sz="1800" dirty="0" smtClean="0">
              <a:latin typeface="Tahoma" pitchFamily="34" charset="0"/>
              <a:cs typeface="Tahoma" pitchFamily="34" charset="0"/>
            </a:endParaRPr>
          </a:p>
          <a:p>
            <a:r>
              <a:rPr lang="en-US" dirty="0" smtClean="0">
                <a:latin typeface="Tahoma" pitchFamily="34" charset="0"/>
                <a:cs typeface="Tahoma" pitchFamily="34" charset="0"/>
              </a:rPr>
              <a:t>Develop </a:t>
            </a:r>
            <a:r>
              <a:rPr lang="en-US" dirty="0">
                <a:latin typeface="Tahoma" pitchFamily="34" charset="0"/>
                <a:cs typeface="Tahoma" pitchFamily="34" charset="0"/>
              </a:rPr>
              <a:t>methodology to assess the reliability of the circuit.</a:t>
            </a:r>
          </a:p>
          <a:p>
            <a:endParaRPr lang="en-US" sz="1800" dirty="0" smtClean="0">
              <a:latin typeface="Tahoma" pitchFamily="34" charset="0"/>
              <a:cs typeface="Tahoma" pitchFamily="34" charset="0"/>
            </a:endParaRPr>
          </a:p>
          <a:p>
            <a:r>
              <a:rPr lang="en-US" dirty="0" smtClean="0">
                <a:latin typeface="Tahoma" pitchFamily="34" charset="0"/>
                <a:cs typeface="Tahoma" pitchFamily="34" charset="0"/>
              </a:rPr>
              <a:t>Obtain </a:t>
            </a:r>
            <a:r>
              <a:rPr lang="en-US" dirty="0">
                <a:latin typeface="Tahoma" pitchFamily="34" charset="0"/>
                <a:cs typeface="Tahoma" pitchFamily="34" charset="0"/>
              </a:rPr>
              <a:t>the critical paths and characterize it for worst case. </a:t>
            </a:r>
            <a:endParaRPr lang="en-US" dirty="0" smtClean="0">
              <a:latin typeface="Tahoma" pitchFamily="34" charset="0"/>
              <a:cs typeface="Tahoma" pitchFamily="34" charset="0"/>
            </a:endParaRPr>
          </a:p>
          <a:p>
            <a:pPr lvl="1"/>
            <a:r>
              <a:rPr lang="en-US" dirty="0" smtClean="0">
                <a:latin typeface="Tahoma" pitchFamily="34" charset="0"/>
                <a:cs typeface="Tahoma" pitchFamily="34" charset="0"/>
              </a:rPr>
              <a:t>Used </a:t>
            </a:r>
            <a:r>
              <a:rPr lang="en-US" dirty="0" err="1" smtClean="0">
                <a:latin typeface="Tahoma" pitchFamily="34" charset="0"/>
                <a:cs typeface="Tahoma" pitchFamily="34" charset="0"/>
              </a:rPr>
              <a:t>PrimeTime</a:t>
            </a:r>
            <a:r>
              <a:rPr lang="en-US" dirty="0" smtClean="0">
                <a:latin typeface="Tahoma" pitchFamily="34" charset="0"/>
                <a:cs typeface="Tahoma" pitchFamily="34" charset="0"/>
              </a:rPr>
              <a:t> Static Timing Analysis</a:t>
            </a:r>
            <a:endParaRPr lang="en-US" dirty="0">
              <a:latin typeface="Tahoma" pitchFamily="34" charset="0"/>
              <a:cs typeface="Tahoma" pitchFamily="34" charset="0"/>
            </a:endParaRPr>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26</a:t>
            </a:fld>
            <a:endParaRPr lang="en-US"/>
          </a:p>
        </p:txBody>
      </p:sp>
    </p:spTree>
    <p:extLst>
      <p:ext uri="{BB962C8B-B14F-4D97-AF65-F5344CB8AC3E}">
        <p14:creationId xmlns:p14="http://schemas.microsoft.com/office/powerpoint/2010/main" val="23100908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27</a:t>
            </a:fld>
            <a:endParaRPr lang="en-US"/>
          </a:p>
        </p:txBody>
      </p:sp>
      <p:pic>
        <p:nvPicPr>
          <p:cNvPr id="5" name="Picture 4" descr="q.jpeg"/>
          <p:cNvPicPr>
            <a:picLocks noChangeAspect="1"/>
          </p:cNvPicPr>
          <p:nvPr/>
        </p:nvPicPr>
        <p:blipFill>
          <a:blip r:embed="rId2"/>
          <a:stretch>
            <a:fillRect/>
          </a:stretch>
        </p:blipFill>
        <p:spPr>
          <a:xfrm>
            <a:off x="2857383" y="1445535"/>
            <a:ext cx="3322881" cy="414946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39713"/>
            <a:ext cx="8229600" cy="1252538"/>
          </a:xfrm>
        </p:spPr>
        <p:txBody>
          <a:bodyPr/>
          <a:lstStyle/>
          <a:p>
            <a:pPr algn="ctr"/>
            <a:r>
              <a:rPr lang="en-US" dirty="0" smtClean="0">
                <a:ln>
                  <a:noFill/>
                </a:ln>
                <a:solidFill>
                  <a:schemeClr val="bg2">
                    <a:lumMod val="10000"/>
                  </a:schemeClr>
                </a:solidFill>
                <a:latin typeface="Arial Black" pitchFamily="34" charset="0"/>
                <a:ea typeface="Arial Black" pitchFamily="34" charset="0"/>
                <a:cs typeface="Arial Black" pitchFamily="34" charset="0"/>
              </a:rPr>
              <a:t>Silicon Reliability</a:t>
            </a:r>
          </a:p>
        </p:txBody>
      </p:sp>
      <p:sp>
        <p:nvSpPr>
          <p:cNvPr id="16" name="Rounded Rectangle 15"/>
          <p:cNvSpPr/>
          <p:nvPr/>
        </p:nvSpPr>
        <p:spPr>
          <a:xfrm>
            <a:off x="1470025" y="4279900"/>
            <a:ext cx="1898650" cy="1165225"/>
          </a:xfrm>
          <a:prstGeom prst="round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rgbClr val="FFFF00"/>
                </a:solidFill>
                <a:latin typeface="Tahoma"/>
                <a:cs typeface="Tahoma"/>
              </a:rPr>
              <a:t>EM</a:t>
            </a:r>
          </a:p>
        </p:txBody>
      </p:sp>
      <p:grpSp>
        <p:nvGrpSpPr>
          <p:cNvPr id="5124" name="Group 21"/>
          <p:cNvGrpSpPr>
            <a:grpSpLocks/>
          </p:cNvGrpSpPr>
          <p:nvPr/>
        </p:nvGrpSpPr>
        <p:grpSpPr bwMode="auto">
          <a:xfrm>
            <a:off x="3867150" y="2259013"/>
            <a:ext cx="1465263" cy="2079625"/>
            <a:chOff x="3762760" y="1801384"/>
            <a:chExt cx="1618480" cy="2478934"/>
          </a:xfrm>
        </p:grpSpPr>
        <p:pic>
          <p:nvPicPr>
            <p:cNvPr id="5129" name="Picture 22" descr="memory.jpg"/>
            <p:cNvPicPr>
              <a:picLocks noChangeAspect="1"/>
            </p:cNvPicPr>
            <p:nvPr/>
          </p:nvPicPr>
          <p:blipFill>
            <a:blip r:embed="rId2" cstate="print"/>
            <a:srcRect/>
            <a:stretch>
              <a:fillRect/>
            </a:stretch>
          </p:blipFill>
          <p:spPr bwMode="auto">
            <a:xfrm rot="1138928">
              <a:off x="3781167" y="1801384"/>
              <a:ext cx="1466978" cy="1466978"/>
            </a:xfrm>
            <a:prstGeom prst="rect">
              <a:avLst/>
            </a:prstGeom>
            <a:noFill/>
            <a:ln w="9525">
              <a:noFill/>
              <a:miter lim="800000"/>
              <a:headEnd/>
              <a:tailEnd/>
            </a:ln>
          </p:spPr>
        </p:pic>
        <p:pic>
          <p:nvPicPr>
            <p:cNvPr id="5130" name="Picture 23" descr="microprocessor[1]-712092.jpg"/>
            <p:cNvPicPr>
              <a:picLocks noChangeAspect="1"/>
            </p:cNvPicPr>
            <p:nvPr/>
          </p:nvPicPr>
          <p:blipFill>
            <a:blip r:embed="rId3" cstate="print"/>
            <a:srcRect/>
            <a:stretch>
              <a:fillRect/>
            </a:stretch>
          </p:blipFill>
          <p:spPr bwMode="auto">
            <a:xfrm>
              <a:off x="3762760" y="2931585"/>
              <a:ext cx="1618480" cy="1348733"/>
            </a:xfrm>
            <a:prstGeom prst="rect">
              <a:avLst/>
            </a:prstGeom>
            <a:noFill/>
            <a:ln w="9525">
              <a:noFill/>
              <a:miter lim="800000"/>
              <a:headEnd/>
              <a:tailEnd/>
            </a:ln>
          </p:spPr>
        </p:pic>
      </p:grpSp>
      <p:sp>
        <p:nvSpPr>
          <p:cNvPr id="26" name="Rounded Rectangle 25"/>
          <p:cNvSpPr/>
          <p:nvPr/>
        </p:nvSpPr>
        <p:spPr>
          <a:xfrm>
            <a:off x="1479550" y="1662113"/>
            <a:ext cx="1898650" cy="1149350"/>
          </a:xfrm>
          <a:prstGeom prst="round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rgbClr val="FFFF00"/>
                </a:solidFill>
                <a:latin typeface="Tahoma"/>
                <a:cs typeface="Tahoma"/>
              </a:rPr>
              <a:t>NBTI</a:t>
            </a:r>
          </a:p>
        </p:txBody>
      </p:sp>
      <p:sp>
        <p:nvSpPr>
          <p:cNvPr id="27" name="Rounded Rectangle 26"/>
          <p:cNvSpPr/>
          <p:nvPr/>
        </p:nvSpPr>
        <p:spPr>
          <a:xfrm>
            <a:off x="5964238" y="1665288"/>
            <a:ext cx="1898650" cy="1114425"/>
          </a:xfrm>
          <a:prstGeom prst="round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rgbClr val="FFFF00"/>
                </a:solidFill>
                <a:latin typeface="Tahoma"/>
                <a:cs typeface="Tahoma"/>
              </a:rPr>
              <a:t>PBTI</a:t>
            </a:r>
          </a:p>
        </p:txBody>
      </p:sp>
      <p:sp>
        <p:nvSpPr>
          <p:cNvPr id="28" name="Rounded Rectangle 27"/>
          <p:cNvSpPr/>
          <p:nvPr/>
        </p:nvSpPr>
        <p:spPr>
          <a:xfrm>
            <a:off x="5938838" y="4289425"/>
            <a:ext cx="1900237" cy="1155700"/>
          </a:xfrm>
          <a:prstGeom prst="round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rgbClr val="FFFF00"/>
                </a:solidFill>
                <a:latin typeface="Tahoma"/>
                <a:cs typeface="Tahoma"/>
              </a:rPr>
              <a:t>TDDB</a:t>
            </a:r>
          </a:p>
        </p:txBody>
      </p:sp>
      <p:sp>
        <p:nvSpPr>
          <p:cNvPr id="29" name="TextBox 28"/>
          <p:cNvSpPr txBox="1">
            <a:spLocks noChangeArrowheads="1"/>
          </p:cNvSpPr>
          <p:nvPr/>
        </p:nvSpPr>
        <p:spPr bwMode="auto">
          <a:xfrm>
            <a:off x="925513" y="5637213"/>
            <a:ext cx="7404100" cy="555625"/>
          </a:xfrm>
          <a:prstGeom prst="rect">
            <a:avLst/>
          </a:prstGeom>
          <a:solidFill>
            <a:srgbClr val="FFFF00"/>
          </a:solidFill>
          <a:ln w="9525">
            <a:solidFill>
              <a:schemeClr val="tx2"/>
            </a:solidFill>
            <a:miter lim="800000"/>
            <a:headEnd/>
            <a:tailEnd/>
          </a:ln>
        </p:spPr>
        <p:txBody>
          <a:bodyPr anchor="ctr" anchorCtr="1"/>
          <a:lstStyle/>
          <a:p>
            <a:r>
              <a:rPr lang="en-US" b="1">
                <a:solidFill>
                  <a:srgbClr val="FF0000"/>
                </a:solidFill>
                <a:latin typeface="Tahoma" pitchFamily="34" charset="0"/>
                <a:cs typeface="Tahoma" pitchFamily="34" charset="0"/>
              </a:rPr>
              <a:t>Implement DFR to Ensure Long-term Reliability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val Callout 34"/>
          <p:cNvSpPr/>
          <p:nvPr/>
        </p:nvSpPr>
        <p:spPr>
          <a:xfrm>
            <a:off x="2849299" y="2753006"/>
            <a:ext cx="2066347" cy="898525"/>
          </a:xfrm>
          <a:prstGeom prst="wedgeEllipseCallout">
            <a:avLst>
              <a:gd name="adj1" fmla="val -62968"/>
              <a:gd name="adj2" fmla="val 6944"/>
            </a:avLst>
          </a:prstGeom>
          <a:solidFill>
            <a:schemeClr val="bg1">
              <a:lumMod val="85000"/>
            </a:schemeClr>
          </a:solidFill>
          <a:ln w="38100">
            <a:solidFill>
              <a:srgbClr val="8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solidFill>
                  <a:srgbClr val="000000"/>
                </a:solidFill>
                <a:latin typeface="Tahoma"/>
                <a:cs typeface="Tahoma"/>
              </a:rPr>
              <a:t>Interface traps</a:t>
            </a:r>
          </a:p>
        </p:txBody>
      </p:sp>
      <p:sp>
        <p:nvSpPr>
          <p:cNvPr id="2" name="Title 1"/>
          <p:cNvSpPr>
            <a:spLocks noGrp="1"/>
          </p:cNvSpPr>
          <p:nvPr>
            <p:ph type="title"/>
          </p:nvPr>
        </p:nvSpPr>
        <p:spPr>
          <a:xfrm>
            <a:off x="914400" y="0"/>
            <a:ext cx="8229600" cy="1252538"/>
          </a:xfrm>
        </p:spPr>
        <p:txBody>
          <a:bodyPr>
            <a:normAutofit fontScale="90000"/>
          </a:bodyPr>
          <a:lstStyle/>
          <a:p>
            <a:pPr algn="ctr">
              <a:defRPr/>
            </a:pPr>
            <a:r>
              <a:rPr lang="en-US" dirty="0" smtClean="0">
                <a:solidFill>
                  <a:schemeClr val="bg2">
                    <a:lumMod val="10000"/>
                  </a:schemeClr>
                </a:solidFill>
                <a:latin typeface="Arial Black"/>
                <a:cs typeface="Arial Black"/>
              </a:rPr>
              <a:t>Negative Bias Temperature Instability (NBTI)</a:t>
            </a:r>
          </a:p>
        </p:txBody>
      </p:sp>
      <p:grpSp>
        <p:nvGrpSpPr>
          <p:cNvPr id="3" name="Group 22"/>
          <p:cNvGrpSpPr/>
          <p:nvPr/>
        </p:nvGrpSpPr>
        <p:grpSpPr>
          <a:xfrm>
            <a:off x="1488493" y="1870022"/>
            <a:ext cx="1380479" cy="2735084"/>
            <a:chOff x="2982593" y="1870022"/>
            <a:chExt cx="1380479" cy="2735084"/>
          </a:xfrm>
          <a:solidFill>
            <a:schemeClr val="tx1"/>
          </a:solidFill>
        </p:grpSpPr>
        <p:cxnSp>
          <p:nvCxnSpPr>
            <p:cNvPr id="13" name="Straight Connector 12"/>
            <p:cNvCxnSpPr/>
            <p:nvPr/>
          </p:nvCxnSpPr>
          <p:spPr>
            <a:xfrm rot="5400000">
              <a:off x="3881711" y="2325834"/>
              <a:ext cx="913211" cy="1588"/>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3905672" y="4147707"/>
              <a:ext cx="913211" cy="1588"/>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3463271" y="3234491"/>
              <a:ext cx="913211" cy="1588"/>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a:off x="3301709" y="3229932"/>
              <a:ext cx="913211" cy="1588"/>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0800000">
              <a:off x="3910195" y="2768174"/>
              <a:ext cx="413850" cy="14267"/>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0800000">
              <a:off x="3934156" y="3676831"/>
              <a:ext cx="413850" cy="14267"/>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Oval 19"/>
            <p:cNvSpPr/>
            <p:nvPr/>
          </p:nvSpPr>
          <p:spPr>
            <a:xfrm>
              <a:off x="3424989" y="3082087"/>
              <a:ext cx="299686" cy="328185"/>
            </a:xfrm>
            <a:prstGeom prst="ellipse">
              <a:avLst/>
            </a:prstGeom>
            <a:grpFill/>
            <a:ln w="38100">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21" name="Straight Connector 20"/>
            <p:cNvCxnSpPr>
              <a:stCxn id="20" idx="2"/>
            </p:cNvCxnSpPr>
            <p:nvPr/>
          </p:nvCxnSpPr>
          <p:spPr>
            <a:xfrm rot="10800000">
              <a:off x="2982593" y="3239046"/>
              <a:ext cx="442397" cy="7135"/>
            </a:xfrm>
            <a:prstGeom prst="line">
              <a:avLst/>
            </a:prstGeom>
            <a:grpFill/>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59" name="Group 58"/>
          <p:cNvGrpSpPr/>
          <p:nvPr/>
        </p:nvGrpSpPr>
        <p:grpSpPr>
          <a:xfrm>
            <a:off x="2386666" y="3026429"/>
            <a:ext cx="452438" cy="465137"/>
            <a:chOff x="3895725" y="3011488"/>
            <a:chExt cx="452438" cy="465137"/>
          </a:xfrm>
        </p:grpSpPr>
        <p:cxnSp>
          <p:nvCxnSpPr>
            <p:cNvPr id="22" name="Straight Arrow Connector 21"/>
            <p:cNvCxnSpPr/>
            <p:nvPr/>
          </p:nvCxnSpPr>
          <p:spPr>
            <a:xfrm rot="10800000">
              <a:off x="3895725" y="3011488"/>
              <a:ext cx="442913" cy="14287"/>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10800000">
              <a:off x="3905250" y="3163888"/>
              <a:ext cx="442913" cy="14287"/>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rot="10800000">
              <a:off x="3905250" y="3319463"/>
              <a:ext cx="442913" cy="14287"/>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rot="10800000">
              <a:off x="3905250" y="3462338"/>
              <a:ext cx="442913" cy="14287"/>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cxnSp>
        <p:nvCxnSpPr>
          <p:cNvPr id="32" name="Curved Connector 31"/>
          <p:cNvCxnSpPr/>
          <p:nvPr/>
        </p:nvCxnSpPr>
        <p:spPr>
          <a:xfrm flipV="1">
            <a:off x="1985682" y="2078224"/>
            <a:ext cx="869950" cy="857250"/>
          </a:xfrm>
          <a:prstGeom prst="curvedConnector3">
            <a:avLst>
              <a:gd name="adj1" fmla="val 820"/>
            </a:avLst>
          </a:prstGeom>
          <a:ln w="381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a:spLocks noChangeArrowheads="1"/>
          </p:cNvSpPr>
          <p:nvPr/>
        </p:nvSpPr>
        <p:spPr bwMode="auto">
          <a:xfrm>
            <a:off x="2977030" y="1711606"/>
            <a:ext cx="458788" cy="368300"/>
          </a:xfrm>
          <a:prstGeom prst="rect">
            <a:avLst/>
          </a:prstGeom>
          <a:noFill/>
          <a:ln w="9525">
            <a:noFill/>
            <a:miter lim="800000"/>
            <a:headEnd/>
            <a:tailEnd/>
          </a:ln>
        </p:spPr>
        <p:txBody>
          <a:bodyPr wrap="none">
            <a:spAutoFit/>
          </a:bodyPr>
          <a:lstStyle/>
          <a:p>
            <a:r>
              <a:rPr lang="en-US" b="1" dirty="0">
                <a:solidFill>
                  <a:srgbClr val="000000"/>
                </a:solidFill>
                <a:latin typeface="Tahoma" pitchFamily="34" charset="0"/>
                <a:cs typeface="Tahoma" pitchFamily="34" charset="0"/>
              </a:rPr>
              <a:t>‘1’</a:t>
            </a:r>
          </a:p>
        </p:txBody>
      </p:sp>
      <p:sp>
        <p:nvSpPr>
          <p:cNvPr id="34" name="TextBox 33"/>
          <p:cNvSpPr txBox="1">
            <a:spLocks noChangeArrowheads="1"/>
          </p:cNvSpPr>
          <p:nvPr/>
        </p:nvSpPr>
        <p:spPr bwMode="auto">
          <a:xfrm>
            <a:off x="949511" y="3047999"/>
            <a:ext cx="458788" cy="369332"/>
          </a:xfrm>
          <a:prstGeom prst="rect">
            <a:avLst/>
          </a:prstGeom>
          <a:noFill/>
          <a:ln w="9525">
            <a:noFill/>
            <a:miter lim="800000"/>
            <a:headEnd/>
            <a:tailEnd/>
          </a:ln>
        </p:spPr>
        <p:txBody>
          <a:bodyPr wrap="square">
            <a:spAutoFit/>
          </a:bodyPr>
          <a:lstStyle/>
          <a:p>
            <a:r>
              <a:rPr lang="en-US" b="1" dirty="0">
                <a:solidFill>
                  <a:srgbClr val="000000"/>
                </a:solidFill>
                <a:latin typeface="Tahoma" pitchFamily="34" charset="0"/>
                <a:cs typeface="Tahoma" pitchFamily="34" charset="0"/>
              </a:rPr>
              <a:t>‘0’</a:t>
            </a:r>
          </a:p>
        </p:txBody>
      </p:sp>
      <p:sp>
        <p:nvSpPr>
          <p:cNvPr id="36" name="TextBox 35"/>
          <p:cNvSpPr txBox="1">
            <a:spLocks noChangeArrowheads="1"/>
          </p:cNvSpPr>
          <p:nvPr/>
        </p:nvSpPr>
        <p:spPr bwMode="auto">
          <a:xfrm>
            <a:off x="1075876" y="1621585"/>
            <a:ext cx="1284287" cy="646112"/>
          </a:xfrm>
          <a:prstGeom prst="rect">
            <a:avLst/>
          </a:prstGeom>
          <a:noFill/>
          <a:ln w="9525">
            <a:noFill/>
            <a:miter lim="800000"/>
            <a:headEnd/>
            <a:tailEnd/>
          </a:ln>
        </p:spPr>
        <p:txBody>
          <a:bodyPr>
            <a:spAutoFit/>
          </a:bodyPr>
          <a:lstStyle/>
          <a:p>
            <a:pPr algn="ctr"/>
            <a:r>
              <a:rPr lang="en-US" b="1" dirty="0">
                <a:solidFill>
                  <a:srgbClr val="000000"/>
                </a:solidFill>
                <a:latin typeface="Tahoma" pitchFamily="34" charset="0"/>
                <a:cs typeface="Tahoma" pitchFamily="34" charset="0"/>
              </a:rPr>
              <a:t>Negative bias</a:t>
            </a:r>
          </a:p>
        </p:txBody>
      </p:sp>
      <p:sp>
        <p:nvSpPr>
          <p:cNvPr id="37" name="TextBox 36"/>
          <p:cNvSpPr txBox="1">
            <a:spLocks noChangeArrowheads="1"/>
          </p:cNvSpPr>
          <p:nvPr/>
        </p:nvSpPr>
        <p:spPr bwMode="auto">
          <a:xfrm>
            <a:off x="911411" y="4783325"/>
            <a:ext cx="4138707" cy="646331"/>
          </a:xfrm>
          <a:prstGeom prst="rect">
            <a:avLst/>
          </a:prstGeom>
          <a:noFill/>
          <a:ln w="9525">
            <a:noFill/>
            <a:miter lim="800000"/>
            <a:headEnd/>
            <a:tailEnd/>
          </a:ln>
        </p:spPr>
        <p:txBody>
          <a:bodyPr wrap="square">
            <a:spAutoFit/>
          </a:bodyPr>
          <a:lstStyle/>
          <a:p>
            <a:pPr algn="ctr"/>
            <a:r>
              <a:rPr lang="en-US" b="1" dirty="0">
                <a:solidFill>
                  <a:srgbClr val="C00000"/>
                </a:solidFill>
                <a:latin typeface="Tahoma" pitchFamily="34" charset="0"/>
                <a:cs typeface="Tahoma" pitchFamily="34" charset="0"/>
              </a:rPr>
              <a:t>Increases V</a:t>
            </a:r>
            <a:r>
              <a:rPr lang="en-US" b="1" baseline="-25000" dirty="0">
                <a:solidFill>
                  <a:srgbClr val="C00000"/>
                </a:solidFill>
                <a:latin typeface="Tahoma" pitchFamily="34" charset="0"/>
                <a:cs typeface="Tahoma" pitchFamily="34" charset="0"/>
              </a:rPr>
              <a:t>t</a:t>
            </a:r>
            <a:r>
              <a:rPr lang="en-US" b="1" dirty="0">
                <a:solidFill>
                  <a:srgbClr val="C00000"/>
                </a:solidFill>
                <a:latin typeface="Tahoma" pitchFamily="34" charset="0"/>
                <a:cs typeface="Tahoma" pitchFamily="34" charset="0"/>
              </a:rPr>
              <a:t> and circuit delay</a:t>
            </a:r>
          </a:p>
          <a:p>
            <a:pPr algn="ctr"/>
            <a:r>
              <a:rPr lang="en-US" b="1" dirty="0">
                <a:solidFill>
                  <a:srgbClr val="C00000"/>
                </a:solidFill>
                <a:latin typeface="Tahoma" pitchFamily="34" charset="0"/>
                <a:cs typeface="Tahoma" pitchFamily="34" charset="0"/>
              </a:rPr>
              <a:t>Causes processor failure</a:t>
            </a:r>
          </a:p>
        </p:txBody>
      </p:sp>
      <p:cxnSp>
        <p:nvCxnSpPr>
          <p:cNvPr id="23" name="Straight Connector 22"/>
          <p:cNvCxnSpPr/>
          <p:nvPr/>
        </p:nvCxnSpPr>
        <p:spPr>
          <a:xfrm rot="5400000">
            <a:off x="6436348" y="2325688"/>
            <a:ext cx="912813" cy="1588"/>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6460161" y="4148138"/>
            <a:ext cx="912813" cy="158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6018043" y="3234531"/>
            <a:ext cx="914400" cy="158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5856118" y="3229769"/>
            <a:ext cx="914400" cy="158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0800000">
            <a:off x="6464924" y="2768600"/>
            <a:ext cx="414337" cy="14288"/>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10800000">
            <a:off x="6488736" y="3676650"/>
            <a:ext cx="414338" cy="14288"/>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sp>
        <p:nvSpPr>
          <p:cNvPr id="38" name="Oval 37"/>
          <p:cNvSpPr/>
          <p:nvPr/>
        </p:nvSpPr>
        <p:spPr>
          <a:xfrm>
            <a:off x="5979149" y="3081338"/>
            <a:ext cx="300037" cy="328612"/>
          </a:xfrm>
          <a:prstGeom prst="ellipse">
            <a:avLst/>
          </a:prstGeom>
          <a:solidFill>
            <a:schemeClr val="tx1"/>
          </a:solidFill>
          <a:ln w="38100">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Tahoma"/>
              <a:cs typeface="Tahoma"/>
            </a:endParaRPr>
          </a:p>
        </p:txBody>
      </p:sp>
      <p:cxnSp>
        <p:nvCxnSpPr>
          <p:cNvPr id="39" name="Straight Connector 38"/>
          <p:cNvCxnSpPr>
            <a:stCxn id="38" idx="2"/>
          </p:cNvCxnSpPr>
          <p:nvPr/>
        </p:nvCxnSpPr>
        <p:spPr>
          <a:xfrm rot="10800000">
            <a:off x="5537824" y="3238500"/>
            <a:ext cx="441325" cy="7938"/>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Curved Connector 39"/>
          <p:cNvCxnSpPr/>
          <p:nvPr/>
        </p:nvCxnSpPr>
        <p:spPr>
          <a:xfrm flipV="1">
            <a:off x="5780711" y="2182813"/>
            <a:ext cx="869950" cy="857250"/>
          </a:xfrm>
          <a:prstGeom prst="curvedConnector3">
            <a:avLst>
              <a:gd name="adj1" fmla="val 820"/>
            </a:avLst>
          </a:prstGeom>
          <a:ln w="381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a:spLocks noChangeArrowheads="1"/>
          </p:cNvSpPr>
          <p:nvPr/>
        </p:nvSpPr>
        <p:spPr bwMode="auto">
          <a:xfrm>
            <a:off x="6966298" y="1756429"/>
            <a:ext cx="458788" cy="368300"/>
          </a:xfrm>
          <a:prstGeom prst="rect">
            <a:avLst/>
          </a:prstGeom>
          <a:noFill/>
          <a:ln w="9525">
            <a:noFill/>
            <a:miter lim="800000"/>
            <a:headEnd/>
            <a:tailEnd/>
          </a:ln>
        </p:spPr>
        <p:txBody>
          <a:bodyPr wrap="none">
            <a:spAutoFit/>
          </a:bodyPr>
          <a:lstStyle/>
          <a:p>
            <a:r>
              <a:rPr lang="en-US" b="1" dirty="0">
                <a:solidFill>
                  <a:srgbClr val="000000"/>
                </a:solidFill>
                <a:latin typeface="Tahoma" pitchFamily="34" charset="0"/>
                <a:cs typeface="Tahoma" pitchFamily="34" charset="0"/>
              </a:rPr>
              <a:t>‘1’</a:t>
            </a:r>
          </a:p>
        </p:txBody>
      </p:sp>
      <p:sp>
        <p:nvSpPr>
          <p:cNvPr id="42" name="TextBox 41"/>
          <p:cNvSpPr txBox="1">
            <a:spLocks noChangeArrowheads="1"/>
          </p:cNvSpPr>
          <p:nvPr/>
        </p:nvSpPr>
        <p:spPr bwMode="auto">
          <a:xfrm>
            <a:off x="5133011" y="3021013"/>
            <a:ext cx="458788" cy="368300"/>
          </a:xfrm>
          <a:prstGeom prst="rect">
            <a:avLst/>
          </a:prstGeom>
          <a:noFill/>
          <a:ln w="9525">
            <a:noFill/>
            <a:miter lim="800000"/>
            <a:headEnd/>
            <a:tailEnd/>
          </a:ln>
        </p:spPr>
        <p:txBody>
          <a:bodyPr wrap="none">
            <a:spAutoFit/>
          </a:bodyPr>
          <a:lstStyle/>
          <a:p>
            <a:r>
              <a:rPr lang="en-US" b="1">
                <a:solidFill>
                  <a:srgbClr val="000000"/>
                </a:solidFill>
                <a:latin typeface="Tahoma" pitchFamily="34" charset="0"/>
                <a:cs typeface="Tahoma" pitchFamily="34" charset="0"/>
              </a:rPr>
              <a:t>‘1’</a:t>
            </a:r>
          </a:p>
        </p:txBody>
      </p:sp>
      <p:sp>
        <p:nvSpPr>
          <p:cNvPr id="43" name="Oval Callout 42"/>
          <p:cNvSpPr/>
          <p:nvPr/>
        </p:nvSpPr>
        <p:spPr>
          <a:xfrm>
            <a:off x="7017845" y="2782888"/>
            <a:ext cx="2098675" cy="898525"/>
          </a:xfrm>
          <a:prstGeom prst="wedgeEllipseCallout">
            <a:avLst>
              <a:gd name="adj1" fmla="val -62968"/>
              <a:gd name="adj2" fmla="val 6944"/>
            </a:avLst>
          </a:prstGeom>
          <a:solidFill>
            <a:schemeClr val="bg1">
              <a:lumMod val="85000"/>
            </a:schemeClr>
          </a:solidFill>
          <a:ln w="38100">
            <a:solidFill>
              <a:srgbClr val="8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solidFill>
                  <a:srgbClr val="000000"/>
                </a:solidFill>
                <a:latin typeface="Tahoma"/>
                <a:cs typeface="Tahoma"/>
              </a:rPr>
              <a:t>Recovery phase</a:t>
            </a:r>
          </a:p>
        </p:txBody>
      </p:sp>
      <p:sp>
        <p:nvSpPr>
          <p:cNvPr id="44" name="TextBox 43"/>
          <p:cNvSpPr txBox="1">
            <a:spLocks noChangeArrowheads="1"/>
          </p:cNvSpPr>
          <p:nvPr/>
        </p:nvSpPr>
        <p:spPr bwMode="auto">
          <a:xfrm>
            <a:off x="5334077" y="1711232"/>
            <a:ext cx="1284287" cy="369887"/>
          </a:xfrm>
          <a:prstGeom prst="rect">
            <a:avLst/>
          </a:prstGeom>
          <a:noFill/>
          <a:ln w="9525">
            <a:noFill/>
            <a:miter lim="800000"/>
            <a:headEnd/>
            <a:tailEnd/>
          </a:ln>
        </p:spPr>
        <p:txBody>
          <a:bodyPr>
            <a:spAutoFit/>
          </a:bodyPr>
          <a:lstStyle/>
          <a:p>
            <a:pPr algn="ctr"/>
            <a:r>
              <a:rPr lang="en-US" b="1">
                <a:solidFill>
                  <a:srgbClr val="000000"/>
                </a:solidFill>
                <a:latin typeface="Tahoma" pitchFamily="34" charset="0"/>
                <a:cs typeface="Tahoma" pitchFamily="34" charset="0"/>
              </a:rPr>
              <a:t>No bias</a:t>
            </a:r>
          </a:p>
        </p:txBody>
      </p:sp>
      <p:sp>
        <p:nvSpPr>
          <p:cNvPr id="45" name="TextBox 44"/>
          <p:cNvSpPr txBox="1">
            <a:spLocks noChangeArrowheads="1"/>
          </p:cNvSpPr>
          <p:nvPr/>
        </p:nvSpPr>
        <p:spPr bwMode="auto">
          <a:xfrm>
            <a:off x="5005294" y="4813211"/>
            <a:ext cx="4138706" cy="646331"/>
          </a:xfrm>
          <a:prstGeom prst="rect">
            <a:avLst/>
          </a:prstGeom>
          <a:noFill/>
          <a:ln w="9525">
            <a:noFill/>
            <a:miter lim="800000"/>
            <a:headEnd/>
            <a:tailEnd/>
          </a:ln>
        </p:spPr>
        <p:txBody>
          <a:bodyPr wrap="square">
            <a:spAutoFit/>
          </a:bodyPr>
          <a:lstStyle/>
          <a:p>
            <a:pPr algn="ctr"/>
            <a:r>
              <a:rPr lang="en-US" b="1" dirty="0">
                <a:solidFill>
                  <a:srgbClr val="C00000"/>
                </a:solidFill>
                <a:latin typeface="Tahoma" pitchFamily="34" charset="0"/>
                <a:cs typeface="Tahoma" pitchFamily="34" charset="0"/>
              </a:rPr>
              <a:t>Restores V</a:t>
            </a:r>
            <a:r>
              <a:rPr lang="en-US" b="1" baseline="-25000" dirty="0">
                <a:solidFill>
                  <a:srgbClr val="C00000"/>
                </a:solidFill>
                <a:latin typeface="Tahoma" pitchFamily="34" charset="0"/>
                <a:cs typeface="Tahoma" pitchFamily="34" charset="0"/>
              </a:rPr>
              <a:t>t </a:t>
            </a:r>
          </a:p>
          <a:p>
            <a:pPr algn="ctr"/>
            <a:r>
              <a:rPr lang="en-US" b="1" dirty="0">
                <a:solidFill>
                  <a:srgbClr val="C00000"/>
                </a:solidFill>
                <a:latin typeface="Tahoma" pitchFamily="34" charset="0"/>
                <a:cs typeface="Tahoma" pitchFamily="34" charset="0"/>
              </a:rPr>
              <a:t>Improves delay</a:t>
            </a:r>
            <a:r>
              <a:rPr lang="en-US" b="1" baseline="-25000" dirty="0">
                <a:solidFill>
                  <a:srgbClr val="C00000"/>
                </a:solidFill>
                <a:latin typeface="Tahoma" pitchFamily="34" charset="0"/>
                <a:cs typeface="Tahoma" pitchFamily="34" charset="0"/>
              </a:rPr>
              <a:t> </a:t>
            </a:r>
            <a:endParaRPr lang="en-US" b="1" dirty="0">
              <a:solidFill>
                <a:srgbClr val="C00000"/>
              </a:solidFill>
              <a:latin typeface="Tahoma" pitchFamily="34" charset="0"/>
              <a:cs typeface="Tahoma" pitchFamily="34" charset="0"/>
            </a:endParaRPr>
          </a:p>
        </p:txBody>
      </p:sp>
      <p:cxnSp>
        <p:nvCxnSpPr>
          <p:cNvPr id="46" name="Straight Arrow Connector 45"/>
          <p:cNvCxnSpPr/>
          <p:nvPr/>
        </p:nvCxnSpPr>
        <p:spPr>
          <a:xfrm>
            <a:off x="6496674" y="3006725"/>
            <a:ext cx="371475" cy="2540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6493499" y="3232150"/>
            <a:ext cx="371475" cy="23813"/>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6490324" y="3443288"/>
            <a:ext cx="371475" cy="2540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0" y="0"/>
            <a:ext cx="9144000" cy="1431925"/>
          </a:xfrm>
          <a:prstGeom prst="rect">
            <a:avLst/>
          </a:prstGeom>
          <a:noFill/>
          <a:ln w="9525">
            <a:noFill/>
            <a:miter lim="800000"/>
            <a:headEnd/>
            <a:tailEnd/>
          </a:ln>
          <a:effectLst/>
        </p:spPr>
        <p:txBody>
          <a:bodyPr anchor="ctr"/>
          <a:lstStyle/>
          <a:p>
            <a:pPr algn="ctr">
              <a:defRPr/>
            </a:pPr>
            <a:r>
              <a:rPr lang="en-US" sz="4000" b="1" kern="0" dirty="0" smtClean="0">
                <a:solidFill>
                  <a:srgbClr val="000000"/>
                </a:solidFill>
                <a:latin typeface="Arial Black"/>
                <a:ea typeface="+mj-ea"/>
                <a:cs typeface="Arial Black"/>
              </a:rPr>
              <a:t>Hot Carrier Injection</a:t>
            </a:r>
            <a:endParaRPr lang="en-US" sz="4000" b="1" kern="0" dirty="0">
              <a:solidFill>
                <a:srgbClr val="000000"/>
              </a:solidFill>
              <a:latin typeface="Arial Black"/>
              <a:ea typeface="+mj-ea"/>
              <a:cs typeface="Arial Black"/>
            </a:endParaRPr>
          </a:p>
        </p:txBody>
      </p:sp>
      <p:pic>
        <p:nvPicPr>
          <p:cNvPr id="8230" name="Picture 38" descr="http://www.iue.tuwien.ac.at/phd/entner/img412.png"/>
          <p:cNvPicPr>
            <a:picLocks noChangeAspect="1" noChangeArrowheads="1"/>
          </p:cNvPicPr>
          <p:nvPr/>
        </p:nvPicPr>
        <p:blipFill>
          <a:blip r:embed="rId2" cstate="print"/>
          <a:srcRect/>
          <a:stretch>
            <a:fillRect/>
          </a:stretch>
        </p:blipFill>
        <p:spPr bwMode="auto">
          <a:xfrm>
            <a:off x="2517775" y="1583796"/>
            <a:ext cx="4381500" cy="320040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sz="quarter" idx="1"/>
          </p:nvPr>
        </p:nvSpPr>
        <p:spPr>
          <a:xfrm>
            <a:off x="1193271" y="1210734"/>
            <a:ext cx="7459662" cy="3996266"/>
          </a:xfrm>
        </p:spPr>
        <p:txBody>
          <a:bodyPr>
            <a:normAutofit/>
          </a:bodyPr>
          <a:lstStyle/>
          <a:p>
            <a:r>
              <a:rPr lang="en-US" dirty="0" smtClean="0">
                <a:latin typeface="Tahoma" pitchFamily="34" charset="0"/>
                <a:cs typeface="Tahoma" pitchFamily="34" charset="0"/>
              </a:rPr>
              <a:t>Develop reliability spice models from literature.</a:t>
            </a:r>
          </a:p>
          <a:p>
            <a:endParaRPr lang="en-US" dirty="0" smtClean="0">
              <a:latin typeface="Tahoma" pitchFamily="34" charset="0"/>
              <a:cs typeface="Tahoma" pitchFamily="34" charset="0"/>
            </a:endParaRPr>
          </a:p>
          <a:p>
            <a:r>
              <a:rPr lang="en-US" dirty="0" smtClean="0">
                <a:latin typeface="Tahoma" pitchFamily="34" charset="0"/>
                <a:cs typeface="Tahoma" pitchFamily="34" charset="0"/>
              </a:rPr>
              <a:t>Develop methodology to assess the reliability of the circuit.</a:t>
            </a:r>
          </a:p>
          <a:p>
            <a:endParaRPr lang="en-US" dirty="0" smtClean="0">
              <a:latin typeface="Tahoma" pitchFamily="34" charset="0"/>
              <a:cs typeface="Tahoma" pitchFamily="34" charset="0"/>
            </a:endParaRPr>
          </a:p>
          <a:p>
            <a:r>
              <a:rPr lang="en-US" dirty="0" smtClean="0">
                <a:latin typeface="Tahoma" pitchFamily="34" charset="0"/>
                <a:cs typeface="Tahoma" pitchFamily="34" charset="0"/>
              </a:rPr>
              <a:t>Obtain the critical paths and characterize it for worst case. </a:t>
            </a:r>
          </a:p>
          <a:p>
            <a:endParaRPr lang="en-US" dirty="0" smtClean="0">
              <a:latin typeface="Tahoma" pitchFamily="34" charset="0"/>
              <a:cs typeface="Tahoma" pitchFamily="34" charset="0"/>
            </a:endParaRPr>
          </a:p>
        </p:txBody>
      </p:sp>
      <p:sp>
        <p:nvSpPr>
          <p:cNvPr id="4" name="Title 1"/>
          <p:cNvSpPr>
            <a:spLocks noGrp="1"/>
          </p:cNvSpPr>
          <p:nvPr>
            <p:ph type="title"/>
          </p:nvPr>
        </p:nvSpPr>
        <p:spPr>
          <a:xfrm>
            <a:off x="457200" y="-239713"/>
            <a:ext cx="8229600" cy="1252538"/>
          </a:xfrm>
        </p:spPr>
        <p:txBody>
          <a:bodyPr/>
          <a:lstStyle/>
          <a:p>
            <a:pPr algn="ctr">
              <a:defRPr/>
            </a:pPr>
            <a:r>
              <a:rPr lang="en-US" dirty="0" smtClean="0">
                <a:solidFill>
                  <a:schemeClr val="bg2">
                    <a:lumMod val="10000"/>
                  </a:schemeClr>
                </a:solidFill>
                <a:latin typeface="Arial Black"/>
                <a:cs typeface="Arial Black"/>
              </a:rPr>
              <a:t>Goals</a:t>
            </a:r>
            <a:endParaRPr lang="en-US" dirty="0">
              <a:solidFill>
                <a:schemeClr val="bg2">
                  <a:lumMod val="10000"/>
                </a:schemeClr>
              </a:solidFill>
              <a:latin typeface="Arial Black"/>
              <a:cs typeface="Arial Black"/>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7</a:t>
            </a:fld>
            <a:endParaRPr lang="en-US"/>
          </a:p>
        </p:txBody>
      </p:sp>
      <p:sp>
        <p:nvSpPr>
          <p:cNvPr id="7" name="Title 1"/>
          <p:cNvSpPr>
            <a:spLocks noGrp="1"/>
          </p:cNvSpPr>
          <p:nvPr>
            <p:ph type="title"/>
          </p:nvPr>
        </p:nvSpPr>
        <p:spPr>
          <a:xfrm>
            <a:off x="914400" y="1"/>
            <a:ext cx="8229600" cy="787400"/>
          </a:xfrm>
        </p:spPr>
        <p:txBody>
          <a:bodyPr>
            <a:normAutofit/>
          </a:bodyPr>
          <a:lstStyle/>
          <a:p>
            <a:pPr algn="ctr">
              <a:defRPr/>
            </a:pPr>
            <a:r>
              <a:rPr lang="en-US" dirty="0" smtClean="0">
                <a:solidFill>
                  <a:schemeClr val="bg2">
                    <a:lumMod val="10000"/>
                  </a:schemeClr>
                </a:solidFill>
                <a:latin typeface="Arial Black"/>
                <a:cs typeface="Arial Black"/>
              </a:rPr>
              <a:t>Top-level Flow</a:t>
            </a:r>
            <a:endParaRPr lang="en-US" dirty="0">
              <a:solidFill>
                <a:schemeClr val="bg2">
                  <a:lumMod val="10000"/>
                </a:schemeClr>
              </a:solidFill>
              <a:latin typeface="Arial Black"/>
              <a:cs typeface="Arial Black"/>
            </a:endParaRPr>
          </a:p>
        </p:txBody>
      </p:sp>
      <p:sp>
        <p:nvSpPr>
          <p:cNvPr id="8" name="Oval 7"/>
          <p:cNvSpPr/>
          <p:nvPr/>
        </p:nvSpPr>
        <p:spPr>
          <a:xfrm>
            <a:off x="1092208" y="1227667"/>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854208" y="2345266"/>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539999" y="3386665"/>
            <a:ext cx="2125133"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860800" y="4504265"/>
            <a:ext cx="2023533"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571075" y="3386665"/>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C1511"/>
                </a:solidFill>
              </a:rPr>
              <a:t>Timing Analysis</a:t>
            </a:r>
            <a:endParaRPr lang="en-US" dirty="0">
              <a:solidFill>
                <a:srgbClr val="1C1511"/>
              </a:solidFill>
            </a:endParaRPr>
          </a:p>
        </p:txBody>
      </p:sp>
      <p:sp>
        <p:nvSpPr>
          <p:cNvPr id="13" name="Oval 12"/>
          <p:cNvSpPr/>
          <p:nvPr/>
        </p:nvSpPr>
        <p:spPr>
          <a:xfrm>
            <a:off x="6544740" y="2260598"/>
            <a:ext cx="1608915"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C1511"/>
                </a:solidFill>
              </a:rPr>
              <a:t>Generate Netlist</a:t>
            </a:r>
            <a:endParaRPr lang="en-US" dirty="0">
              <a:solidFill>
                <a:srgbClr val="1C1511"/>
              </a:solidFill>
            </a:endParaRPr>
          </a:p>
        </p:txBody>
      </p:sp>
      <p:sp>
        <p:nvSpPr>
          <p:cNvPr id="14" name="Oval 13"/>
          <p:cNvSpPr/>
          <p:nvPr/>
        </p:nvSpPr>
        <p:spPr>
          <a:xfrm>
            <a:off x="7433740" y="1286938"/>
            <a:ext cx="1430866"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1C1511"/>
                </a:solidFill>
              </a:rPr>
              <a:t>RTL Design</a:t>
            </a:r>
            <a:endParaRPr lang="en-US" dirty="0">
              <a:solidFill>
                <a:srgbClr val="1C1511"/>
              </a:solidFill>
            </a:endParaRPr>
          </a:p>
        </p:txBody>
      </p:sp>
      <p:cxnSp>
        <p:nvCxnSpPr>
          <p:cNvPr id="16" name="Straight Connector 15"/>
          <p:cNvCxnSpPr/>
          <p:nvPr/>
        </p:nvCxnSpPr>
        <p:spPr>
          <a:xfrm>
            <a:off x="2150533" y="1888067"/>
            <a:ext cx="296334" cy="465666"/>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10" idx="0"/>
          </p:cNvCxnSpPr>
          <p:nvPr/>
        </p:nvCxnSpPr>
        <p:spPr>
          <a:xfrm>
            <a:off x="3064933" y="2963333"/>
            <a:ext cx="537633" cy="423332"/>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004733" y="4064000"/>
            <a:ext cx="550334" cy="455990"/>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509936" y="1972733"/>
            <a:ext cx="431801" cy="296335"/>
          </a:xfrm>
          <a:prstGeom prst="line">
            <a:avLst/>
          </a:prstGeom>
          <a:ln w="38100">
            <a:solidFill>
              <a:schemeClr val="tx2">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502400" y="2963333"/>
            <a:ext cx="508000" cy="431800"/>
          </a:xfrm>
          <a:prstGeom prst="line">
            <a:avLst/>
          </a:prstGeom>
          <a:ln w="38100">
            <a:solidFill>
              <a:schemeClr val="tx2">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291667" y="4055533"/>
            <a:ext cx="711199" cy="474134"/>
          </a:xfrm>
          <a:prstGeom prst="line">
            <a:avLst/>
          </a:prstGeom>
          <a:ln w="38100">
            <a:solidFill>
              <a:schemeClr val="tx2">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 name="Group 39"/>
          <p:cNvGrpSpPr/>
          <p:nvPr/>
        </p:nvGrpSpPr>
        <p:grpSpPr>
          <a:xfrm>
            <a:off x="1532467" y="1329266"/>
            <a:ext cx="372534" cy="524933"/>
            <a:chOff x="7001933" y="4775201"/>
            <a:chExt cx="795868" cy="1066799"/>
          </a:xfrm>
        </p:grpSpPr>
        <p:cxnSp>
          <p:nvCxnSpPr>
            <p:cNvPr id="30" name="Straight Connector 29"/>
            <p:cNvCxnSpPr/>
            <p:nvPr/>
          </p:nvCxnSpPr>
          <p:spPr>
            <a:xfrm>
              <a:off x="7789334" y="4775201"/>
              <a:ext cx="0" cy="35560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7442200" y="5130800"/>
              <a:ext cx="3556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433734" y="5029201"/>
              <a:ext cx="0" cy="541866"/>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442200" y="5494867"/>
              <a:ext cx="3556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797801" y="5486400"/>
              <a:ext cx="0" cy="35560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357534" y="5029201"/>
              <a:ext cx="0" cy="541866"/>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7001933" y="5308600"/>
              <a:ext cx="3556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2607733" y="1151466"/>
            <a:ext cx="1286933" cy="646331"/>
          </a:xfrm>
          <a:prstGeom prst="rect">
            <a:avLst/>
          </a:prstGeom>
          <a:noFill/>
        </p:spPr>
        <p:txBody>
          <a:bodyPr wrap="square" rtlCol="0">
            <a:spAutoFit/>
          </a:bodyPr>
          <a:lstStyle/>
          <a:p>
            <a:r>
              <a:rPr lang="en-US" dirty="0" smtClean="0">
                <a:solidFill>
                  <a:schemeClr val="bg2">
                    <a:lumMod val="10000"/>
                  </a:schemeClr>
                </a:solidFill>
              </a:rPr>
              <a:t>Transistor</a:t>
            </a:r>
            <a:r>
              <a:rPr lang="en-US" dirty="0" smtClean="0"/>
              <a:t> </a:t>
            </a:r>
            <a:r>
              <a:rPr lang="en-US" dirty="0" smtClean="0">
                <a:solidFill>
                  <a:schemeClr val="bg2">
                    <a:lumMod val="10000"/>
                  </a:schemeClr>
                </a:solidFill>
              </a:rPr>
              <a:t>Model</a:t>
            </a:r>
            <a:endParaRPr lang="en-US" dirty="0">
              <a:solidFill>
                <a:schemeClr val="bg2">
                  <a:lumMod val="10000"/>
                </a:schemeClr>
              </a:solidFill>
            </a:endParaRPr>
          </a:p>
        </p:txBody>
      </p:sp>
      <p:sp>
        <p:nvSpPr>
          <p:cNvPr id="42" name="Isosceles Triangle 41"/>
          <p:cNvSpPr/>
          <p:nvPr/>
        </p:nvSpPr>
        <p:spPr>
          <a:xfrm rot="5400000">
            <a:off x="2328333" y="2514599"/>
            <a:ext cx="533400" cy="389467"/>
          </a:xfrm>
          <a:prstGeom prs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p:cNvCxnSpPr>
            <a:stCxn id="42" idx="3"/>
          </p:cNvCxnSpPr>
          <p:nvPr/>
        </p:nvCxnSpPr>
        <p:spPr>
          <a:xfrm flipH="1">
            <a:off x="2286000" y="2709333"/>
            <a:ext cx="1143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2937934" y="2717799"/>
            <a:ext cx="118533"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2802465" y="2624665"/>
            <a:ext cx="135467" cy="194734"/>
          </a:xfrm>
          <a:prstGeom prst="ellips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846666" y="2641596"/>
            <a:ext cx="1532467" cy="646331"/>
          </a:xfrm>
          <a:prstGeom prst="rect">
            <a:avLst/>
          </a:prstGeom>
          <a:noFill/>
        </p:spPr>
        <p:txBody>
          <a:bodyPr wrap="square" rtlCol="0">
            <a:spAutoFit/>
          </a:bodyPr>
          <a:lstStyle/>
          <a:p>
            <a:r>
              <a:rPr lang="en-US" dirty="0" smtClean="0">
                <a:solidFill>
                  <a:schemeClr val="bg2">
                    <a:lumMod val="10000"/>
                  </a:schemeClr>
                </a:solidFill>
              </a:rPr>
              <a:t>Std. Cell Degradation</a:t>
            </a:r>
            <a:endParaRPr lang="en-US" dirty="0">
              <a:solidFill>
                <a:schemeClr val="bg2">
                  <a:lumMod val="10000"/>
                </a:schemeClr>
              </a:solidFill>
            </a:endParaRPr>
          </a:p>
        </p:txBody>
      </p:sp>
      <p:sp>
        <p:nvSpPr>
          <p:cNvPr id="52" name="TextBox 51"/>
          <p:cNvSpPr txBox="1"/>
          <p:nvPr/>
        </p:nvSpPr>
        <p:spPr>
          <a:xfrm>
            <a:off x="2218267" y="3962396"/>
            <a:ext cx="1032934" cy="369332"/>
          </a:xfrm>
          <a:prstGeom prst="rect">
            <a:avLst/>
          </a:prstGeom>
          <a:noFill/>
        </p:spPr>
        <p:txBody>
          <a:bodyPr wrap="square" rtlCol="0">
            <a:spAutoFit/>
          </a:bodyPr>
          <a:lstStyle/>
          <a:p>
            <a:r>
              <a:rPr lang="en-US" dirty="0" smtClean="0">
                <a:solidFill>
                  <a:schemeClr val="bg2">
                    <a:lumMod val="10000"/>
                  </a:schemeClr>
                </a:solidFill>
              </a:rPr>
              <a:t>Model</a:t>
            </a:r>
            <a:endParaRPr lang="en-US" dirty="0">
              <a:solidFill>
                <a:schemeClr val="bg2">
                  <a:lumMod val="10000"/>
                </a:schemeClr>
              </a:solidFill>
            </a:endParaRPr>
          </a:p>
        </p:txBody>
      </p:sp>
      <p:sp>
        <p:nvSpPr>
          <p:cNvPr id="53" name="TextBox 52"/>
          <p:cNvSpPr txBox="1"/>
          <p:nvPr/>
        </p:nvSpPr>
        <p:spPr>
          <a:xfrm>
            <a:off x="2853267" y="3589863"/>
            <a:ext cx="1667933" cy="369332"/>
          </a:xfrm>
          <a:prstGeom prst="rect">
            <a:avLst/>
          </a:prstGeom>
          <a:noFill/>
        </p:spPr>
        <p:txBody>
          <a:bodyPr wrap="square" rtlCol="0">
            <a:spAutoFit/>
          </a:bodyPr>
          <a:lstStyle/>
          <a:p>
            <a:r>
              <a:rPr lang="en-US" dirty="0" smtClean="0">
                <a:solidFill>
                  <a:schemeClr val="bg2">
                    <a:lumMod val="10000"/>
                  </a:schemeClr>
                </a:solidFill>
              </a:rPr>
              <a:t>F(t,</a:t>
            </a:r>
            <a:r>
              <a:rPr lang="el-GR" dirty="0" smtClean="0">
                <a:solidFill>
                  <a:schemeClr val="bg2">
                    <a:lumMod val="10000"/>
                  </a:schemeClr>
                </a:solidFill>
              </a:rPr>
              <a:t>α</a:t>
            </a:r>
            <a:r>
              <a:rPr lang="en-US" dirty="0" smtClean="0">
                <a:solidFill>
                  <a:schemeClr val="bg2">
                    <a:lumMod val="10000"/>
                  </a:schemeClr>
                </a:solidFill>
              </a:rPr>
              <a:t>,</a:t>
            </a:r>
            <a:r>
              <a:rPr lang="en-US" dirty="0" err="1" smtClean="0">
                <a:solidFill>
                  <a:schemeClr val="bg2">
                    <a:lumMod val="10000"/>
                  </a:schemeClr>
                </a:solidFill>
              </a:rPr>
              <a:t>vdd,T,l</a:t>
            </a:r>
            <a:r>
              <a:rPr lang="en-US" dirty="0" smtClean="0">
                <a:solidFill>
                  <a:schemeClr val="bg2">
                    <a:lumMod val="10000"/>
                  </a:schemeClr>
                </a:solidFill>
              </a:rPr>
              <a:t>)</a:t>
            </a:r>
            <a:endParaRPr lang="en-US" dirty="0">
              <a:solidFill>
                <a:schemeClr val="bg2">
                  <a:lumMod val="10000"/>
                </a:schemeClr>
              </a:solidFill>
            </a:endParaRPr>
          </a:p>
        </p:txBody>
      </p:sp>
      <p:sp>
        <p:nvSpPr>
          <p:cNvPr id="56" name="TextBox 55"/>
          <p:cNvSpPr txBox="1"/>
          <p:nvPr/>
        </p:nvSpPr>
        <p:spPr>
          <a:xfrm>
            <a:off x="4131728" y="4648197"/>
            <a:ext cx="1447800" cy="369332"/>
          </a:xfrm>
          <a:prstGeom prst="rect">
            <a:avLst/>
          </a:prstGeom>
          <a:noFill/>
        </p:spPr>
        <p:txBody>
          <a:bodyPr wrap="square" rtlCol="0">
            <a:spAutoFit/>
          </a:bodyPr>
          <a:lstStyle/>
          <a:p>
            <a:r>
              <a:rPr lang="en-US" dirty="0" smtClean="0">
                <a:solidFill>
                  <a:schemeClr val="bg2">
                    <a:lumMod val="10000"/>
                  </a:schemeClr>
                </a:solidFill>
              </a:rPr>
              <a:t>Critical Path</a:t>
            </a:r>
            <a:endParaRPr lang="en-US" dirty="0">
              <a:solidFill>
                <a:schemeClr val="bg2">
                  <a:lumMod val="10000"/>
                </a:schemeClr>
              </a:solidFill>
            </a:endParaRPr>
          </a:p>
        </p:txBody>
      </p:sp>
      <p:sp>
        <p:nvSpPr>
          <p:cNvPr id="57" name="TextBox 56"/>
          <p:cNvSpPr txBox="1"/>
          <p:nvPr/>
        </p:nvSpPr>
        <p:spPr>
          <a:xfrm>
            <a:off x="2734730" y="4665124"/>
            <a:ext cx="1447800" cy="646331"/>
          </a:xfrm>
          <a:prstGeom prst="rect">
            <a:avLst/>
          </a:prstGeom>
          <a:noFill/>
        </p:spPr>
        <p:txBody>
          <a:bodyPr wrap="square" rtlCol="0">
            <a:spAutoFit/>
          </a:bodyPr>
          <a:lstStyle/>
          <a:p>
            <a:r>
              <a:rPr lang="en-US" dirty="0" smtClean="0">
                <a:solidFill>
                  <a:schemeClr val="bg2">
                    <a:lumMod val="10000"/>
                  </a:schemeClr>
                </a:solidFill>
              </a:rPr>
              <a:t>Reliability </a:t>
            </a:r>
            <a:r>
              <a:rPr lang="en-US" dirty="0" err="1" smtClean="0">
                <a:solidFill>
                  <a:schemeClr val="bg2">
                    <a:lumMod val="10000"/>
                  </a:schemeClr>
                </a:solidFill>
              </a:rPr>
              <a:t>assesment</a:t>
            </a:r>
            <a:endParaRPr lang="en-US" dirty="0">
              <a:solidFill>
                <a:schemeClr val="bg2">
                  <a:lumMod val="10000"/>
                </a:schemeClr>
              </a:solidFill>
            </a:endParaRPr>
          </a:p>
        </p:txBody>
      </p:sp>
      <p:sp>
        <p:nvSpPr>
          <p:cNvPr id="59" name="Oval 58"/>
          <p:cNvSpPr/>
          <p:nvPr/>
        </p:nvSpPr>
        <p:spPr>
          <a:xfrm>
            <a:off x="3860799" y="5613390"/>
            <a:ext cx="2023533" cy="702733"/>
          </a:xfrm>
          <a:prstGeom prst="ellipse">
            <a:avLst/>
          </a:prstGeom>
          <a:no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p:nvPr/>
        </p:nvCxnSpPr>
        <p:spPr>
          <a:xfrm>
            <a:off x="4876800" y="5198533"/>
            <a:ext cx="0" cy="423334"/>
          </a:xfrm>
          <a:prstGeom prst="line">
            <a:avLst/>
          </a:prstGeom>
          <a:ln w="38100">
            <a:solidFill>
              <a:schemeClr val="tx2">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123279" y="5655723"/>
            <a:ext cx="1862664" cy="646331"/>
          </a:xfrm>
          <a:prstGeom prst="rect">
            <a:avLst/>
          </a:prstGeom>
          <a:noFill/>
        </p:spPr>
        <p:txBody>
          <a:bodyPr wrap="square" rtlCol="0">
            <a:spAutoFit/>
          </a:bodyPr>
          <a:lstStyle/>
          <a:p>
            <a:r>
              <a:rPr lang="en-US" dirty="0" smtClean="0">
                <a:solidFill>
                  <a:schemeClr val="bg2">
                    <a:lumMod val="10000"/>
                  </a:schemeClr>
                </a:solidFill>
              </a:rPr>
              <a:t>Obtaining WC Performance</a:t>
            </a:r>
            <a:endParaRPr lang="en-US" dirty="0">
              <a:solidFill>
                <a:schemeClr val="bg2">
                  <a:lumMod val="10000"/>
                </a:schemeClr>
              </a:solidFill>
            </a:endParaRPr>
          </a:p>
        </p:txBody>
      </p:sp>
      <p:sp>
        <p:nvSpPr>
          <p:cNvPr id="3" name="Rectangle 2"/>
          <p:cNvSpPr/>
          <p:nvPr/>
        </p:nvSpPr>
        <p:spPr>
          <a:xfrm rot="19516693">
            <a:off x="1786457" y="495911"/>
            <a:ext cx="2043652" cy="4283128"/>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8</a:t>
            </a:fld>
            <a:endParaRPr lang="en-US"/>
          </a:p>
        </p:txBody>
      </p:sp>
      <p:sp>
        <p:nvSpPr>
          <p:cNvPr id="7" name="Title 1"/>
          <p:cNvSpPr>
            <a:spLocks noGrp="1"/>
          </p:cNvSpPr>
          <p:nvPr>
            <p:ph type="title"/>
          </p:nvPr>
        </p:nvSpPr>
        <p:spPr>
          <a:xfrm>
            <a:off x="702733" y="1"/>
            <a:ext cx="8441267" cy="787400"/>
          </a:xfrm>
        </p:spPr>
        <p:txBody>
          <a:bodyPr>
            <a:normAutofit fontScale="90000"/>
          </a:bodyPr>
          <a:lstStyle/>
          <a:p>
            <a:pPr algn="ctr">
              <a:defRPr/>
            </a:pPr>
            <a:r>
              <a:rPr lang="en-US" dirty="0" smtClean="0">
                <a:solidFill>
                  <a:schemeClr val="bg2">
                    <a:lumMod val="10000"/>
                  </a:schemeClr>
                </a:solidFill>
                <a:latin typeface="Arial Black"/>
                <a:cs typeface="Arial Black"/>
              </a:rPr>
              <a:t>Transistor Reliability Model</a:t>
            </a:r>
            <a:endParaRPr lang="en-US" dirty="0">
              <a:solidFill>
                <a:schemeClr val="bg2">
                  <a:lumMod val="10000"/>
                </a:schemeClr>
              </a:solidFill>
              <a:latin typeface="Arial Black"/>
              <a:cs typeface="Arial Black"/>
            </a:endParaRPr>
          </a:p>
        </p:txBody>
      </p:sp>
      <p:cxnSp>
        <p:nvCxnSpPr>
          <p:cNvPr id="30" name="Straight Connector 29"/>
          <p:cNvCxnSpPr/>
          <p:nvPr/>
        </p:nvCxnSpPr>
        <p:spPr>
          <a:xfrm>
            <a:off x="2761843" y="1092200"/>
            <a:ext cx="0" cy="668868"/>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2137742" y="1735665"/>
            <a:ext cx="639322"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122521" y="1544562"/>
            <a:ext cx="0" cy="1019226"/>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137742" y="2420458"/>
            <a:ext cx="639322"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77066" y="2396065"/>
            <a:ext cx="0" cy="668868"/>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985524" y="1544562"/>
            <a:ext cx="0" cy="1019226"/>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346200" y="2070099"/>
            <a:ext cx="639322" cy="0"/>
          </a:xfrm>
          <a:prstGeom prst="line">
            <a:avLst/>
          </a:prstGeom>
          <a:ln w="571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024466" y="1879599"/>
            <a:ext cx="330200" cy="461665"/>
          </a:xfrm>
          <a:prstGeom prst="rect">
            <a:avLst/>
          </a:prstGeom>
          <a:noFill/>
        </p:spPr>
        <p:txBody>
          <a:bodyPr wrap="square" rtlCol="0">
            <a:spAutoFit/>
          </a:bodyPr>
          <a:lstStyle/>
          <a:p>
            <a:r>
              <a:rPr lang="en-US" sz="2400" b="1" dirty="0" smtClean="0">
                <a:solidFill>
                  <a:schemeClr val="bg2">
                    <a:lumMod val="10000"/>
                  </a:schemeClr>
                </a:solidFill>
              </a:rPr>
              <a:t>G</a:t>
            </a:r>
            <a:endParaRPr lang="en-US" sz="2400" b="1" dirty="0">
              <a:solidFill>
                <a:schemeClr val="bg2">
                  <a:lumMod val="10000"/>
                </a:schemeClr>
              </a:solidFill>
            </a:endParaRPr>
          </a:p>
        </p:txBody>
      </p:sp>
      <p:sp>
        <p:nvSpPr>
          <p:cNvPr id="66" name="TextBox 65"/>
          <p:cNvSpPr txBox="1"/>
          <p:nvPr/>
        </p:nvSpPr>
        <p:spPr>
          <a:xfrm>
            <a:off x="2607734" y="728132"/>
            <a:ext cx="355599" cy="461665"/>
          </a:xfrm>
          <a:prstGeom prst="rect">
            <a:avLst/>
          </a:prstGeom>
          <a:noFill/>
        </p:spPr>
        <p:txBody>
          <a:bodyPr wrap="square" rtlCol="0">
            <a:spAutoFit/>
          </a:bodyPr>
          <a:lstStyle/>
          <a:p>
            <a:r>
              <a:rPr lang="en-US" sz="2400" b="1" dirty="0" smtClean="0">
                <a:solidFill>
                  <a:schemeClr val="bg2">
                    <a:lumMod val="10000"/>
                  </a:schemeClr>
                </a:solidFill>
              </a:rPr>
              <a:t>D</a:t>
            </a:r>
            <a:endParaRPr lang="en-US" sz="2400" b="1" dirty="0">
              <a:solidFill>
                <a:schemeClr val="bg2">
                  <a:lumMod val="10000"/>
                </a:schemeClr>
              </a:solidFill>
            </a:endParaRPr>
          </a:p>
        </p:txBody>
      </p:sp>
      <p:sp>
        <p:nvSpPr>
          <p:cNvPr id="67" name="TextBox 66"/>
          <p:cNvSpPr txBox="1"/>
          <p:nvPr/>
        </p:nvSpPr>
        <p:spPr>
          <a:xfrm>
            <a:off x="2599267" y="3014133"/>
            <a:ext cx="347133" cy="461665"/>
          </a:xfrm>
          <a:prstGeom prst="rect">
            <a:avLst/>
          </a:prstGeom>
          <a:noFill/>
        </p:spPr>
        <p:txBody>
          <a:bodyPr wrap="square" rtlCol="0">
            <a:spAutoFit/>
          </a:bodyPr>
          <a:lstStyle/>
          <a:p>
            <a:r>
              <a:rPr lang="en-US" sz="2400" b="1" dirty="0" smtClean="0">
                <a:solidFill>
                  <a:schemeClr val="bg2">
                    <a:lumMod val="10000"/>
                  </a:schemeClr>
                </a:solidFill>
              </a:rPr>
              <a:t>S</a:t>
            </a:r>
            <a:endParaRPr lang="en-US" sz="2400" b="1" dirty="0">
              <a:solidFill>
                <a:schemeClr val="bg2">
                  <a:lumMod val="10000"/>
                </a:schemeClr>
              </a:solidFill>
            </a:endParaRPr>
          </a:p>
        </p:txBody>
      </p:sp>
      <p:sp>
        <p:nvSpPr>
          <p:cNvPr id="69" name="Content Placeholder 2"/>
          <p:cNvSpPr>
            <a:spLocks noGrp="1"/>
          </p:cNvSpPr>
          <p:nvPr>
            <p:ph sz="quarter" idx="1"/>
          </p:nvPr>
        </p:nvSpPr>
        <p:spPr>
          <a:xfrm>
            <a:off x="3649134" y="1151467"/>
            <a:ext cx="3513666" cy="1896533"/>
          </a:xfrm>
        </p:spPr>
        <p:txBody>
          <a:bodyPr>
            <a:normAutofit fontScale="92500"/>
          </a:bodyPr>
          <a:lstStyle/>
          <a:p>
            <a:pPr>
              <a:defRPr/>
            </a:pPr>
            <a:r>
              <a:rPr lang="en-US" sz="2400" dirty="0" smtClean="0">
                <a:latin typeface="Tahoma"/>
                <a:cs typeface="Tahoma"/>
              </a:rPr>
              <a:t>VGS </a:t>
            </a:r>
            <a:r>
              <a:rPr lang="en-US" sz="2400" dirty="0" smtClean="0">
                <a:latin typeface="Tahoma"/>
                <a:cs typeface="Tahoma"/>
                <a:sym typeface="Wingdings" pitchFamily="2" charset="2"/>
              </a:rPr>
              <a:t> (VDD)</a:t>
            </a:r>
            <a:endParaRPr lang="en-US" sz="2400" dirty="0" smtClean="0">
              <a:latin typeface="Tahoma"/>
              <a:cs typeface="Tahoma"/>
            </a:endParaRPr>
          </a:p>
          <a:p>
            <a:pPr>
              <a:defRPr/>
            </a:pPr>
            <a:r>
              <a:rPr lang="en-US" sz="2400" dirty="0" smtClean="0">
                <a:latin typeface="Tahoma"/>
                <a:cs typeface="Tahoma"/>
              </a:rPr>
              <a:t>VDS</a:t>
            </a:r>
            <a:r>
              <a:rPr lang="en-US" sz="2400" dirty="0" smtClean="0">
                <a:latin typeface="Tahoma"/>
                <a:cs typeface="Tahoma"/>
                <a:sym typeface="Wingdings" pitchFamily="2" charset="2"/>
              </a:rPr>
              <a:t>  (VDD, </a:t>
            </a:r>
            <a:r>
              <a:rPr lang="en-US" sz="2400" dirty="0" err="1" smtClean="0">
                <a:latin typeface="Tahoma"/>
                <a:cs typeface="Tahoma"/>
                <a:sym typeface="Wingdings" pitchFamily="2" charset="2"/>
              </a:rPr>
              <a:t>fan_out</a:t>
            </a:r>
            <a:r>
              <a:rPr lang="en-US" sz="2400" dirty="0" smtClean="0">
                <a:latin typeface="Tahoma"/>
                <a:cs typeface="Tahoma"/>
                <a:sym typeface="Wingdings" pitchFamily="2" charset="2"/>
              </a:rPr>
              <a:t>)</a:t>
            </a:r>
            <a:endParaRPr lang="en-US" sz="2400" dirty="0" smtClean="0">
              <a:latin typeface="Tahoma"/>
              <a:cs typeface="Tahoma"/>
            </a:endParaRPr>
          </a:p>
          <a:p>
            <a:pPr>
              <a:defRPr/>
            </a:pPr>
            <a:r>
              <a:rPr lang="en-US" sz="2400" dirty="0" smtClean="0">
                <a:latin typeface="Tahoma"/>
                <a:cs typeface="Tahoma"/>
              </a:rPr>
              <a:t>Temp </a:t>
            </a:r>
            <a:r>
              <a:rPr lang="en-US" sz="2400" dirty="0" smtClean="0">
                <a:latin typeface="Tahoma"/>
                <a:cs typeface="Tahoma"/>
                <a:sym typeface="Wingdings" pitchFamily="2" charset="2"/>
              </a:rPr>
              <a:t> (Temp)</a:t>
            </a:r>
            <a:endParaRPr lang="en-US" sz="2400" dirty="0" smtClean="0">
              <a:latin typeface="Tahoma"/>
              <a:cs typeface="Tahoma"/>
            </a:endParaRPr>
          </a:p>
          <a:p>
            <a:pPr>
              <a:defRPr/>
            </a:pPr>
            <a:r>
              <a:rPr lang="en-US" sz="2400" dirty="0" smtClean="0">
                <a:latin typeface="Tahoma"/>
                <a:cs typeface="Tahoma"/>
              </a:rPr>
              <a:t>Time</a:t>
            </a:r>
            <a:r>
              <a:rPr lang="en-US" sz="2400" dirty="0" smtClean="0">
                <a:latin typeface="Tahoma"/>
                <a:cs typeface="Tahoma"/>
                <a:sym typeface="Wingdings" pitchFamily="2" charset="2"/>
              </a:rPr>
              <a:t>  (year, activity)</a:t>
            </a:r>
            <a:endParaRPr lang="en-US" sz="2400" dirty="0" smtClean="0">
              <a:latin typeface="Tahoma"/>
              <a:cs typeface="Tahoma"/>
            </a:endParaRPr>
          </a:p>
          <a:p>
            <a:pPr>
              <a:defRPr/>
            </a:pPr>
            <a:endParaRPr lang="en-US" sz="2400" dirty="0" smtClean="0">
              <a:latin typeface="Tahoma"/>
              <a:cs typeface="Tahoma"/>
            </a:endParaRPr>
          </a:p>
          <a:p>
            <a:pPr>
              <a:defRPr/>
            </a:pPr>
            <a:endParaRPr lang="en-US" sz="2400" dirty="0" smtClean="0">
              <a:latin typeface="Tahoma"/>
              <a:cs typeface="Tahoma"/>
            </a:endParaRPr>
          </a:p>
        </p:txBody>
      </p:sp>
      <p:sp>
        <p:nvSpPr>
          <p:cNvPr id="70" name="Content Placeholder 2"/>
          <p:cNvSpPr txBox="1">
            <a:spLocks/>
          </p:cNvSpPr>
          <p:nvPr/>
        </p:nvSpPr>
        <p:spPr bwMode="auto">
          <a:xfrm>
            <a:off x="3445933" y="3420533"/>
            <a:ext cx="4360335" cy="259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342900" marR="0" lvl="0" indent="-342900" algn="l" defTabSz="914400" rtl="0" eaLnBrk="0" fontAlgn="base" latinLnBrk="0" hangingPunct="0">
              <a:lnSpc>
                <a:spcPct val="100000"/>
              </a:lnSpc>
              <a:spcBef>
                <a:spcPct val="20000"/>
              </a:spcBef>
              <a:spcAft>
                <a:spcPct val="0"/>
              </a:spcAft>
              <a:buClrTx/>
              <a:buSzTx/>
              <a:tabLst/>
              <a:defRPr/>
            </a:pPr>
            <a:r>
              <a:rPr lang="en-US" sz="2400" dirty="0" smtClean="0">
                <a:solidFill>
                  <a:srgbClr val="1C1511"/>
                </a:solidFill>
                <a:latin typeface="Tahoma"/>
                <a:cs typeface="Tahoma"/>
              </a:rPr>
              <a:t>  Modeling component</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800100" lvl="1" indent="-342900" eaLnBrk="0" hangingPunct="0">
              <a:spcBef>
                <a:spcPct val="20000"/>
              </a:spcBef>
              <a:buFont typeface="Wingdings" pitchFamily="2" charset="2"/>
              <a:buChar char="§"/>
              <a:defRPr/>
            </a:pPr>
            <a:r>
              <a:rPr kumimoji="0" lang="en-US" sz="2400" b="0" i="0" u="none" strike="noStrike" kern="1200" cap="none" spc="0" normalizeH="0" baseline="0" noProof="0" dirty="0" smtClean="0">
                <a:ln>
                  <a:noFill/>
                </a:ln>
                <a:solidFill>
                  <a:srgbClr val="1C1511"/>
                </a:solidFill>
                <a:effectLst/>
                <a:uLnTx/>
                <a:uFillTx/>
                <a:latin typeface="Tahoma"/>
                <a:ea typeface="+mn-ea"/>
                <a:cs typeface="Tahoma"/>
                <a:sym typeface="Wingdings" pitchFamily="2" charset="2"/>
              </a:rPr>
              <a:t>VDD</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800100" lvl="1" indent="-342900" eaLnBrk="0" hangingPunct="0">
              <a:spcBef>
                <a:spcPct val="20000"/>
              </a:spcBef>
              <a:buFont typeface="Wingdings" pitchFamily="2" charset="2"/>
              <a:buChar char="§"/>
              <a:defRPr/>
            </a:pPr>
            <a:r>
              <a:rPr kumimoji="0" lang="en-US" sz="2400" b="0" i="0" u="none" strike="noStrike" kern="1200" cap="none" spc="0" normalizeH="0" baseline="0" noProof="0" dirty="0" err="1" smtClean="0">
                <a:ln>
                  <a:noFill/>
                </a:ln>
                <a:solidFill>
                  <a:srgbClr val="1C1511"/>
                </a:solidFill>
                <a:effectLst/>
                <a:uLnTx/>
                <a:uFillTx/>
                <a:latin typeface="Tahoma"/>
                <a:ea typeface="+mn-ea"/>
                <a:cs typeface="Tahoma"/>
                <a:sym typeface="Wingdings" pitchFamily="2" charset="2"/>
              </a:rPr>
              <a:t>fan_out</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800100" lvl="1" indent="-342900" eaLnBrk="0" hangingPunct="0">
              <a:spcBef>
                <a:spcPct val="20000"/>
              </a:spcBef>
              <a:buFont typeface="Wingdings" pitchFamily="2" charset="2"/>
              <a:buChar char="§"/>
              <a:defRPr/>
            </a:pPr>
            <a:r>
              <a:rPr kumimoji="0" lang="en-US" sz="2400" b="0" i="0" u="none" strike="noStrike" kern="1200" cap="none" spc="0" normalizeH="0" baseline="0" noProof="0" dirty="0" smtClean="0">
                <a:ln>
                  <a:noFill/>
                </a:ln>
                <a:solidFill>
                  <a:srgbClr val="1C1511"/>
                </a:solidFill>
                <a:effectLst/>
                <a:uLnTx/>
                <a:uFillTx/>
                <a:latin typeface="Tahoma"/>
                <a:ea typeface="+mn-ea"/>
                <a:cs typeface="Tahoma"/>
              </a:rPr>
              <a:t>Temp</a:t>
            </a:r>
          </a:p>
          <a:p>
            <a:pPr marL="800100" lvl="1" indent="-342900" eaLnBrk="0" hangingPunct="0">
              <a:spcBef>
                <a:spcPct val="20000"/>
              </a:spcBef>
              <a:buFont typeface="Wingdings" pitchFamily="2" charset="2"/>
              <a:buChar char="§"/>
              <a:defRPr/>
            </a:pPr>
            <a:r>
              <a:rPr kumimoji="0" lang="en-US" sz="2400" b="0" i="0" u="none" strike="noStrike" kern="1200" cap="none" spc="0" normalizeH="0" baseline="0" noProof="0" dirty="0" smtClean="0">
                <a:ln>
                  <a:noFill/>
                </a:ln>
                <a:solidFill>
                  <a:srgbClr val="1C1511"/>
                </a:solidFill>
                <a:effectLst/>
                <a:uLnTx/>
                <a:uFillTx/>
                <a:latin typeface="Tahoma"/>
                <a:ea typeface="+mn-ea"/>
                <a:cs typeface="Tahoma"/>
                <a:sym typeface="Wingdings" pitchFamily="2" charset="2"/>
              </a:rPr>
              <a:t>Year</a:t>
            </a:r>
          </a:p>
          <a:p>
            <a:pPr marL="800100" lvl="1" indent="-342900" eaLnBrk="0" hangingPunct="0">
              <a:spcBef>
                <a:spcPct val="20000"/>
              </a:spcBef>
              <a:buFont typeface="Wingdings" pitchFamily="2" charset="2"/>
              <a:buChar char="§"/>
              <a:defRPr/>
            </a:pPr>
            <a:r>
              <a:rPr kumimoji="0" lang="en-US" sz="2400" b="0" i="0" u="none" strike="noStrike" kern="1200" cap="none" spc="0" normalizeH="0" baseline="0" noProof="0" dirty="0" smtClean="0">
                <a:ln>
                  <a:noFill/>
                </a:ln>
                <a:solidFill>
                  <a:srgbClr val="1C1511"/>
                </a:solidFill>
                <a:effectLst/>
                <a:uLnTx/>
                <a:uFillTx/>
                <a:latin typeface="Tahoma"/>
                <a:ea typeface="+mn-ea"/>
                <a:cs typeface="Tahoma"/>
                <a:sym typeface="Wingdings" pitchFamily="2" charset="2"/>
              </a:rPr>
              <a:t>Activity</a:t>
            </a: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rgbClr val="1C1511"/>
              </a:solidFill>
              <a:effectLst/>
              <a:uLnTx/>
              <a:uFillTx/>
              <a:latin typeface="Tahoma"/>
              <a:ea typeface="+mn-ea"/>
              <a:cs typeface="Tahom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295F7991-EAE4-4DFE-8450-405088B418BA}" type="slidenum">
              <a:rPr lang="en-US" smtClean="0"/>
              <a:pPr>
                <a:defRPr/>
              </a:pPr>
              <a:t>9</a:t>
            </a:fld>
            <a:endParaRPr lang="en-US"/>
          </a:p>
        </p:txBody>
      </p:sp>
      <p:sp>
        <p:nvSpPr>
          <p:cNvPr id="7" name="Title 1"/>
          <p:cNvSpPr>
            <a:spLocks noGrp="1"/>
          </p:cNvSpPr>
          <p:nvPr>
            <p:ph type="title"/>
          </p:nvPr>
        </p:nvSpPr>
        <p:spPr>
          <a:xfrm>
            <a:off x="702733" y="1"/>
            <a:ext cx="8441267" cy="787400"/>
          </a:xfrm>
        </p:spPr>
        <p:txBody>
          <a:bodyPr>
            <a:normAutofit fontScale="90000"/>
          </a:bodyPr>
          <a:lstStyle/>
          <a:p>
            <a:pPr algn="ctr">
              <a:defRPr/>
            </a:pPr>
            <a:r>
              <a:rPr lang="en-US" dirty="0" smtClean="0">
                <a:solidFill>
                  <a:schemeClr val="bg2">
                    <a:lumMod val="10000"/>
                  </a:schemeClr>
                </a:solidFill>
                <a:latin typeface="Arial Black"/>
                <a:cs typeface="Arial Black"/>
              </a:rPr>
              <a:t>Transistor Reliability Model</a:t>
            </a:r>
            <a:endParaRPr lang="en-US" dirty="0">
              <a:solidFill>
                <a:schemeClr val="bg2">
                  <a:lumMod val="10000"/>
                </a:schemeClr>
              </a:solidFill>
              <a:latin typeface="Arial Black"/>
              <a:cs typeface="Arial Black"/>
            </a:endParaRPr>
          </a:p>
        </p:txBody>
      </p:sp>
      <p:sp>
        <p:nvSpPr>
          <p:cNvPr id="69" name="Content Placeholder 2"/>
          <p:cNvSpPr>
            <a:spLocks noGrp="1"/>
          </p:cNvSpPr>
          <p:nvPr>
            <p:ph sz="quarter" idx="1"/>
          </p:nvPr>
        </p:nvSpPr>
        <p:spPr>
          <a:xfrm>
            <a:off x="855134" y="821267"/>
            <a:ext cx="8288866" cy="2539999"/>
          </a:xfrm>
        </p:spPr>
        <p:txBody>
          <a:bodyPr>
            <a:normAutofit/>
          </a:bodyPr>
          <a:lstStyle/>
          <a:p>
            <a:pPr>
              <a:defRPr/>
            </a:pPr>
            <a:r>
              <a:rPr lang="en-US" sz="2400" dirty="0" smtClean="0">
                <a:latin typeface="Tahoma"/>
                <a:cs typeface="Tahoma"/>
              </a:rPr>
              <a:t>By using MOSRA degraded transistor model can be obtained.</a:t>
            </a:r>
          </a:p>
          <a:p>
            <a:pPr>
              <a:defRPr/>
            </a:pPr>
            <a:r>
              <a:rPr lang="en-US" sz="2400" dirty="0" smtClean="0">
                <a:latin typeface="Tahoma"/>
                <a:cs typeface="Tahoma"/>
              </a:rPr>
              <a:t>However, MOSRA never ran properly.</a:t>
            </a:r>
          </a:p>
          <a:p>
            <a:pPr>
              <a:defRPr/>
            </a:pPr>
            <a:r>
              <a:rPr lang="en-US" sz="2400" dirty="0" smtClean="0">
                <a:latin typeface="Tahoma"/>
                <a:cs typeface="Tahoma"/>
              </a:rPr>
              <a:t>We constructed our own device model using PTM from ASU. </a:t>
            </a:r>
            <a:r>
              <a:rPr lang="en-US" sz="2400" dirty="0" smtClean="0">
                <a:hlinkClick r:id="rId3"/>
              </a:rPr>
              <a:t>http://ptm.asu.edu/</a:t>
            </a:r>
            <a:endParaRPr lang="en-US" sz="2400" dirty="0" smtClean="0">
              <a:latin typeface="Tahoma"/>
              <a:cs typeface="Tahoma"/>
            </a:endParaRPr>
          </a:p>
          <a:p>
            <a:pPr>
              <a:defRPr/>
            </a:pPr>
            <a:endParaRPr lang="en-US" sz="2400" dirty="0" smtClean="0">
              <a:latin typeface="Tahoma"/>
              <a:cs typeface="Tahoma"/>
            </a:endParaRPr>
          </a:p>
          <a:p>
            <a:pPr>
              <a:defRPr/>
            </a:pPr>
            <a:endParaRPr lang="en-US" sz="2400" dirty="0" smtClean="0">
              <a:latin typeface="Tahoma"/>
              <a:cs typeface="Tahoma"/>
            </a:endParaRPr>
          </a:p>
        </p:txBody>
      </p:sp>
      <p:pic>
        <p:nvPicPr>
          <p:cNvPr id="16" name="Picture 15" descr="Vt_degradation.tif"/>
          <p:cNvPicPr>
            <a:picLocks noChangeAspect="1"/>
          </p:cNvPicPr>
          <p:nvPr/>
        </p:nvPicPr>
        <p:blipFill>
          <a:blip r:embed="rId4" cstate="print"/>
          <a:stretch>
            <a:fillRect/>
          </a:stretch>
        </p:blipFill>
        <p:spPr>
          <a:xfrm>
            <a:off x="5170096" y="3284008"/>
            <a:ext cx="3973904" cy="2193926"/>
          </a:xfrm>
          <a:prstGeom prst="rect">
            <a:avLst/>
          </a:prstGeom>
        </p:spPr>
      </p:pic>
      <p:pic>
        <p:nvPicPr>
          <p:cNvPr id="41986" name="Picture 2"/>
          <p:cNvPicPr>
            <a:picLocks noChangeAspect="1" noChangeArrowheads="1"/>
          </p:cNvPicPr>
          <p:nvPr/>
        </p:nvPicPr>
        <p:blipFill>
          <a:blip r:embed="rId5" cstate="print"/>
          <a:srcRect/>
          <a:stretch>
            <a:fillRect/>
          </a:stretch>
        </p:blipFill>
        <p:spPr bwMode="auto">
          <a:xfrm>
            <a:off x="1235479" y="3156481"/>
            <a:ext cx="3332817" cy="2431520"/>
          </a:xfrm>
          <a:prstGeom prst="rect">
            <a:avLst/>
          </a:prstGeom>
          <a:noFill/>
          <a:ln w="9525">
            <a:noFill/>
            <a:miter lim="800000"/>
            <a:headEnd/>
            <a:tailEnd/>
          </a:ln>
        </p:spPr>
      </p:pic>
      <p:sp>
        <p:nvSpPr>
          <p:cNvPr id="18" name="Title 1"/>
          <p:cNvSpPr txBox="1">
            <a:spLocks/>
          </p:cNvSpPr>
          <p:nvPr/>
        </p:nvSpPr>
        <p:spPr bwMode="auto">
          <a:xfrm>
            <a:off x="1481667" y="5596466"/>
            <a:ext cx="2963334"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2">
                    <a:lumMod val="10000"/>
                  </a:schemeClr>
                </a:solidFill>
                <a:effectLst/>
                <a:uLnTx/>
                <a:uFillTx/>
                <a:latin typeface="+mj-lt"/>
                <a:ea typeface="Arial Black" pitchFamily="34" charset="0"/>
                <a:cs typeface="Arial Black" pitchFamily="34" charset="0"/>
              </a:rPr>
              <a:t>R.</a:t>
            </a:r>
            <a:r>
              <a:rPr kumimoji="0" lang="en-US" sz="2400" b="0" i="0" u="none" strike="noStrike" kern="1200" cap="none" spc="0" normalizeH="0" noProof="0" dirty="0" smtClean="0">
                <a:ln>
                  <a:noFill/>
                </a:ln>
                <a:solidFill>
                  <a:schemeClr val="bg2">
                    <a:lumMod val="10000"/>
                  </a:schemeClr>
                </a:solidFill>
                <a:effectLst/>
                <a:uLnTx/>
                <a:uFillTx/>
                <a:latin typeface="+mj-lt"/>
                <a:ea typeface="Arial Black" pitchFamily="34" charset="0"/>
                <a:cs typeface="Arial Black" pitchFamily="34" charset="0"/>
              </a:rPr>
              <a:t> </a:t>
            </a:r>
            <a:r>
              <a:rPr kumimoji="0" lang="en-US" sz="2400" b="0" i="0" u="none" strike="noStrike" kern="1200" cap="none" spc="0" normalizeH="0" noProof="0" dirty="0" err="1" smtClean="0">
                <a:ln>
                  <a:noFill/>
                </a:ln>
                <a:solidFill>
                  <a:schemeClr val="bg2">
                    <a:lumMod val="10000"/>
                  </a:schemeClr>
                </a:solidFill>
                <a:effectLst/>
                <a:uLnTx/>
                <a:uFillTx/>
                <a:latin typeface="+mj-lt"/>
                <a:ea typeface="Arial Black" pitchFamily="34" charset="0"/>
                <a:cs typeface="Arial Black" pitchFamily="34" charset="0"/>
              </a:rPr>
              <a:t>Vattikonda</a:t>
            </a:r>
            <a:r>
              <a:rPr kumimoji="0" lang="en-US" sz="2400" b="0" i="0" u="none" strike="noStrike" kern="1200" cap="none" spc="0" normalizeH="0" noProof="0" dirty="0" smtClean="0">
                <a:ln>
                  <a:noFill/>
                </a:ln>
                <a:solidFill>
                  <a:schemeClr val="bg2">
                    <a:lumMod val="10000"/>
                  </a:schemeClr>
                </a:solidFill>
                <a:effectLst/>
                <a:uLnTx/>
                <a:uFillTx/>
                <a:latin typeface="+mj-lt"/>
                <a:ea typeface="Arial Black" pitchFamily="34" charset="0"/>
                <a:cs typeface="Arial Black" pitchFamily="34" charset="0"/>
              </a:rPr>
              <a:t> DAC 06</a:t>
            </a:r>
            <a:endParaRPr kumimoji="0" lang="en-US" sz="2400" b="0" i="0" u="none" strike="noStrike" kern="1200" cap="none" spc="0" normalizeH="0" baseline="0" noProof="0" dirty="0" smtClean="0">
              <a:ln>
                <a:noFill/>
              </a:ln>
              <a:solidFill>
                <a:schemeClr val="tx1"/>
              </a:solidFill>
              <a:effectLst/>
              <a:uLnTx/>
              <a:uFillTx/>
              <a:latin typeface="+mj-lt"/>
              <a:ea typeface="Arial Black" pitchFamily="34" charset="0"/>
              <a:cs typeface="Arial Black" pitchFamily="34" charset="0"/>
            </a:endParaRPr>
          </a:p>
        </p:txBody>
      </p:sp>
      <p:sp>
        <p:nvSpPr>
          <p:cNvPr id="19" name="Title 1"/>
          <p:cNvSpPr txBox="1">
            <a:spLocks/>
          </p:cNvSpPr>
          <p:nvPr/>
        </p:nvSpPr>
        <p:spPr bwMode="auto">
          <a:xfrm>
            <a:off x="5681133" y="5342466"/>
            <a:ext cx="3191933" cy="1024468"/>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2">
                    <a:lumMod val="10000"/>
                  </a:schemeClr>
                </a:solidFill>
                <a:effectLst/>
                <a:uLnTx/>
                <a:uFillTx/>
                <a:latin typeface="+mj-lt"/>
                <a:ea typeface="Arial Black" pitchFamily="34" charset="0"/>
                <a:cs typeface="Arial Black" pitchFamily="34" charset="0"/>
              </a:rPr>
              <a:t>From the implemented Model</a:t>
            </a:r>
            <a:endParaRPr kumimoji="0" lang="en-US" sz="2400" b="0" i="0" u="none" strike="noStrike" kern="1200" cap="none" spc="0" normalizeH="0" baseline="0" noProof="0" dirty="0" smtClean="0">
              <a:ln>
                <a:noFill/>
              </a:ln>
              <a:solidFill>
                <a:schemeClr val="tx1"/>
              </a:solidFill>
              <a:effectLst/>
              <a:uLnTx/>
              <a:uFillTx/>
              <a:latin typeface="+mj-lt"/>
              <a:ea typeface="Arial Black" pitchFamily="34" charset="0"/>
              <a:cs typeface="Arial Black"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LPVLSI_PPT_TEMPLATE (1)">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RLPVLSI_PPT_TEMPLATE (1)</Template>
  <TotalTime>15364</TotalTime>
  <Words>1397</Words>
  <Application>Microsoft Office PowerPoint</Application>
  <PresentationFormat>On-screen Show (4:3)</PresentationFormat>
  <Paragraphs>261</Paragraphs>
  <Slides>27</Slides>
  <Notes>13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RLPVLSI_PPT_TEMPLATE (1)</vt:lpstr>
      <vt:lpstr>Incorporating Reliability in SoC Flow</vt:lpstr>
      <vt:lpstr>Motivation</vt:lpstr>
      <vt:lpstr>Silicon Reliability</vt:lpstr>
      <vt:lpstr>Negative Bias Temperature Instability (NBTI)</vt:lpstr>
      <vt:lpstr>PowerPoint Presentation</vt:lpstr>
      <vt:lpstr>Goals</vt:lpstr>
      <vt:lpstr>Top-level Flow</vt:lpstr>
      <vt:lpstr>Transistor Reliability Model</vt:lpstr>
      <vt:lpstr>Transistor Reliability Model</vt:lpstr>
      <vt:lpstr>Standard Cell Model</vt:lpstr>
      <vt:lpstr>Standard Cell Model ctd.</vt:lpstr>
      <vt:lpstr>Standard Cell Model ctd.</vt:lpstr>
      <vt:lpstr>Standard Cell Model ctd.</vt:lpstr>
      <vt:lpstr>Standard Cell Model ctd.</vt:lpstr>
      <vt:lpstr>Standard Cell Model</vt:lpstr>
      <vt:lpstr>Standard Cell Model</vt:lpstr>
      <vt:lpstr>Standard Cell Model</vt:lpstr>
      <vt:lpstr>Top-level Flow</vt:lpstr>
      <vt:lpstr>Obtaining the Critical Path</vt:lpstr>
      <vt:lpstr>PrimeTime Requirements</vt:lpstr>
      <vt:lpstr>Design Compiler</vt:lpstr>
      <vt:lpstr>Design Constraints File</vt:lpstr>
      <vt:lpstr>PrimeTime</vt:lpstr>
      <vt:lpstr>Critical Path</vt:lpstr>
      <vt:lpstr>Critical path degradation</vt:lpstr>
      <vt:lpstr>Summary</vt:lpstr>
      <vt:lpstr>PowerPoint Presentation</vt:lpstr>
    </vt:vector>
  </TitlesOfParts>
  <Company>UVA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UVA</dc:creator>
  <cp:lastModifiedBy>ts7au</cp:lastModifiedBy>
  <cp:revision>171</cp:revision>
  <cp:lastPrinted>2011-09-12T21:41:37Z</cp:lastPrinted>
  <dcterms:created xsi:type="dcterms:W3CDTF">2012-05-08T04:12:30Z</dcterms:created>
  <dcterms:modified xsi:type="dcterms:W3CDTF">2012-05-08T16:30:32Z</dcterms:modified>
</cp:coreProperties>
</file>